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0"/>
  </p:notesMasterIdLst>
  <p:sldIdLst>
    <p:sldId id="256" r:id="rId2"/>
    <p:sldId id="261" r:id="rId3"/>
    <p:sldId id="263"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Lst>
  <p:sldSz cx="9144000" cy="5143500" type="screen16x9"/>
  <p:notesSz cx="6858000" cy="9144000"/>
  <p:embeddedFontLst>
    <p:embeddedFont>
      <p:font typeface="Oswald" pitchFamily="2" charset="77"/>
      <p:regular r:id="rId31"/>
      <p:bold r:id="rId32"/>
    </p:embeddedFont>
    <p:embeddedFont>
      <p:font typeface="Source Sans Pro" panose="020B0503030403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76BB"/>
    <a:srgbClr val="F762BE"/>
    <a:srgbClr val="BFBFBF"/>
    <a:srgbClr val="E5E5E5"/>
    <a:srgbClr val="F7C3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4"/>
    <p:restoredTop sz="83439"/>
  </p:normalViewPr>
  <p:slideViewPr>
    <p:cSldViewPr snapToGrid="0">
      <p:cViewPr varScale="1">
        <p:scale>
          <a:sx n="119" d="100"/>
          <a:sy n="119" d="100"/>
        </p:scale>
        <p:origin x="15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solidFill>
                  <a:srgbClr val="000000"/>
                </a:solidFill>
                <a:effectLst/>
                <a:latin typeface="Helvetica Neue" panose="02000503000000020004" pitchFamily="2" charset="0"/>
              </a:rPr>
              <a:t>Cerebrovascular disease (CVD) - condition that develops as a result of problems with the blood vessels supplying the brain. </a:t>
            </a:r>
          </a:p>
        </p:txBody>
      </p:sp>
    </p:spTree>
    <p:extLst>
      <p:ext uri="{BB962C8B-B14F-4D97-AF65-F5344CB8AC3E}">
        <p14:creationId xmlns:p14="http://schemas.microsoft.com/office/powerpoint/2010/main" val="1081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130,000 is 2.4% of population</a:t>
            </a:r>
          </a:p>
        </p:txBody>
      </p:sp>
    </p:spTree>
    <p:extLst>
      <p:ext uri="{BB962C8B-B14F-4D97-AF65-F5344CB8AC3E}">
        <p14:creationId xmlns:p14="http://schemas.microsoft.com/office/powerpoint/2010/main" val="3925144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dirty="0">
                <a:solidFill>
                  <a:srgbClr val="000000"/>
                </a:solidFill>
                <a:effectLst/>
                <a:latin typeface="Arial" panose="020B0604020202020204" pitchFamily="34" charset="0"/>
              </a:rPr>
              <a:t>One patient can have more than one discharge from hospital within a given time period. </a:t>
            </a:r>
          </a:p>
          <a:p>
            <a:r>
              <a:rPr lang="en-GB" dirty="0">
                <a:solidFill>
                  <a:srgbClr val="000000"/>
                </a:solidFill>
                <a:effectLst/>
                <a:latin typeface="Arial" panose="020B0604020202020204" pitchFamily="34" charset="0"/>
              </a:rPr>
              <a:t>Figures on discharges provide an indication of hospital usage for the diagnosis and treatment of cerebrovascular disease in either an inpatient or day case setting but exclude activity relating to outpatients. </a:t>
            </a:r>
            <a:endParaRPr lang="en-US" dirty="0"/>
          </a:p>
          <a:p>
            <a:endParaRPr lang="en-US" dirty="0"/>
          </a:p>
          <a:p>
            <a:r>
              <a:rPr lang="en-US" dirty="0"/>
              <a:t>Looked at incidences but it is not as relevant as I thought as it screens out anyone who has had any stroke related admission in the last 10 years. </a:t>
            </a:r>
          </a:p>
          <a:p>
            <a:r>
              <a:rPr lang="en-US" dirty="0"/>
              <a:t>Incidence data was sources from excel files related to the PHS Stroke report but these only sub-</a:t>
            </a:r>
            <a:r>
              <a:rPr lang="en-US" dirty="0" err="1"/>
              <a:t>categorised</a:t>
            </a:r>
            <a:r>
              <a:rPr lang="en-US" dirty="0"/>
              <a:t> cerebrovascular disease and stroke.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0799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100" dirty="0">
                <a:effectLst/>
                <a:latin typeface="ArialMT"/>
              </a:rPr>
              <a:t>Other CVD includes “sequelae of CVD” – perhaps this accounts for the high number of deaths</a:t>
            </a:r>
            <a:endParaRPr lang="en-GB" dirty="0"/>
          </a:p>
        </p:txBody>
      </p:sp>
    </p:spTree>
    <p:extLst>
      <p:ext uri="{BB962C8B-B14F-4D97-AF65-F5344CB8AC3E}">
        <p14:creationId xmlns:p14="http://schemas.microsoft.com/office/powerpoint/2010/main" val="345413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olidFill>
                  <a:srgbClr val="000000"/>
                </a:solidFill>
                <a:latin typeface="Helvetica Neue" panose="02000503000000020004" pitchFamily="2" charset="0"/>
              </a:rPr>
              <a:t>Looked at incidence data – shows same pattern</a:t>
            </a:r>
          </a:p>
        </p:txBody>
      </p:sp>
    </p:spTree>
    <p:extLst>
      <p:ext uri="{BB962C8B-B14F-4D97-AF65-F5344CB8AC3E}">
        <p14:creationId xmlns:p14="http://schemas.microsoft.com/office/powerpoint/2010/main" val="3202805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100" dirty="0">
                <a:effectLst/>
                <a:latin typeface="ArialMT"/>
              </a:rPr>
              <a:t>Other CVD includes “sequelae of CVD” – perhaps this accounts for the high number of deaths</a:t>
            </a:r>
            <a:endParaRPr lang="en-GB" dirty="0"/>
          </a:p>
        </p:txBody>
      </p:sp>
    </p:spTree>
    <p:extLst>
      <p:ext uri="{BB962C8B-B14F-4D97-AF65-F5344CB8AC3E}">
        <p14:creationId xmlns:p14="http://schemas.microsoft.com/office/powerpoint/2010/main" val="283977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684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tx1">
              <a:lumMod val="60000"/>
              <a:lumOff val="40000"/>
            </a:scheme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bg1">
              <a:lumMod val="65000"/>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F76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A176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A176BB"/>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A176BB"/>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A176BB"/>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A176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A176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A176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F762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81300" y="2794251"/>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latin typeface="Source Sans Pro" panose="020B0503030403020204" pitchFamily="34" charset="0"/>
                <a:ea typeface="Source Sans Pro" panose="020B0503030403020204" pitchFamily="34" charset="0"/>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200" name="Google Shape;200;p5"/>
          <p:cNvSpPr txBox="1">
            <a:spLocks noGrp="1"/>
          </p:cNvSpPr>
          <p:nvPr>
            <p:ph type="title"/>
          </p:nvPr>
        </p:nvSpPr>
        <p:spPr>
          <a:xfrm>
            <a:off x="1073700" y="202425"/>
            <a:ext cx="6996600" cy="593312"/>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sz="3600">
                <a:solidFill>
                  <a:schemeClr val="bg1">
                    <a:lumMod val="50000"/>
                  </a:schemeClr>
                </a:solidFill>
                <a:latin typeface="Source Sans Pro" panose="020B0503030403020204" pitchFamily="34" charset="0"/>
                <a:ea typeface="Source Sans Pro" panose="020B0503030403020204" pitchFamily="34" charset="0"/>
                <a:cs typeface="Arial"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sp>
        <p:nvSpPr>
          <p:cNvPr id="201" name="Google Shape;201;p5"/>
          <p:cNvSpPr txBox="1">
            <a:spLocks noGrp="1"/>
          </p:cNvSpPr>
          <p:nvPr>
            <p:ph type="body" idx="1"/>
          </p:nvPr>
        </p:nvSpPr>
        <p:spPr>
          <a:xfrm>
            <a:off x="1075850" y="1175658"/>
            <a:ext cx="6996600" cy="3096194"/>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Clr>
                <a:schemeClr val="bg1">
                  <a:lumMod val="50000"/>
                </a:schemeClr>
              </a:buClr>
              <a:buSzPct val="80000"/>
              <a:buChar char="◉"/>
              <a:defRPr>
                <a:solidFill>
                  <a:schemeClr val="bg1">
                    <a:lumMod val="50000"/>
                  </a:schemeClr>
                </a:solidFill>
                <a:latin typeface="Source Sans Pro" panose="020B0503030403020204" pitchFamily="34" charset="0"/>
                <a:ea typeface="Source Sans Pro" panose="020B0503030403020204" pitchFamily="34" charset="0"/>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dirty="0"/>
          </a:p>
        </p:txBody>
      </p:sp>
      <p:pic>
        <p:nvPicPr>
          <p:cNvPr id="41" name="Picture 40">
            <a:extLst>
              <a:ext uri="{FF2B5EF4-FFF2-40B4-BE49-F238E27FC236}">
                <a16:creationId xmlns:a16="http://schemas.microsoft.com/office/drawing/2014/main" id="{7FB2608A-E12F-23E2-8227-CD62924DFD25}"/>
              </a:ext>
            </a:extLst>
          </p:cNvPr>
          <p:cNvPicPr>
            <a:picLocks noChangeAspect="1"/>
          </p:cNvPicPr>
          <p:nvPr userDrawn="1"/>
        </p:nvPicPr>
        <p:blipFill rotWithShape="1">
          <a:blip r:embed="rId2"/>
          <a:srcRect b="73988"/>
          <a:stretch/>
        </p:blipFill>
        <p:spPr>
          <a:xfrm>
            <a:off x="-27290" y="4271852"/>
            <a:ext cx="9198000" cy="874199"/>
          </a:xfrm>
          <a:prstGeom prst="rect">
            <a:avLst/>
          </a:prstGeom>
        </p:spPr>
      </p:pic>
      <p:sp>
        <p:nvSpPr>
          <p:cNvPr id="42" name="Rectangle 41">
            <a:extLst>
              <a:ext uri="{FF2B5EF4-FFF2-40B4-BE49-F238E27FC236}">
                <a16:creationId xmlns:a16="http://schemas.microsoft.com/office/drawing/2014/main" id="{9FB74782-B6A8-A94A-66A8-E726E7C9E71E}"/>
              </a:ext>
            </a:extLst>
          </p:cNvPr>
          <p:cNvSpPr/>
          <p:nvPr userDrawn="1"/>
        </p:nvSpPr>
        <p:spPr>
          <a:xfrm>
            <a:off x="1837509" y="4271852"/>
            <a:ext cx="200297" cy="169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2926" y="187396"/>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dirty="0"/>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lumMod val="50000"/>
            </a:schemeClr>
          </a:solidFill>
          <a:latin typeface="Source Sans Pro" panose="020B0503030403020204" pitchFamily="34" charset="0"/>
          <a:ea typeface="Source Sans Pro" panose="020B0503030403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ct val="80000"/>
        <a:buFont typeface="Arial"/>
        <a:defRPr sz="1400" b="0" i="0" u="none" strike="noStrike" cap="none">
          <a:solidFill>
            <a:schemeClr val="bg1">
              <a:lumMod val="50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11/relationships/webextension" Target="../webextensions/webextension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tatisticsbyjim.com/regression/how-high-r-squared/" TargetMode="External"/><Relationship Id="rId2" Type="http://schemas.openxmlformats.org/officeDocument/2006/relationships/hyperlink" Target="https://quantifyinghealth.com/r-squared-stud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s://www.scotpho.org.uk/population-dynamics/deaths/data/most-frequent-cau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scotpho.org.uk/population-dynamics/deaths/data/most-frequent-caus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frontiersin.org/articles/10.3389/fneur.2012.00078/ful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ahajournals.org/doi/10.1161/01.STR.0000105933.16654.B4"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121919" y="2999094"/>
            <a:ext cx="8601626"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600" dirty="0"/>
              <a:t>Cerebrovascular Disease in Scotland</a:t>
            </a:r>
            <a:br>
              <a:rPr lang="en-US" sz="3600" dirty="0"/>
            </a:br>
            <a:r>
              <a:rPr lang="en-US" sz="3600" b="0" dirty="0"/>
              <a:t>Statistics and Modeling </a:t>
            </a:r>
            <a:endParaRPr sz="3600" b="0" dirty="0"/>
          </a:p>
        </p:txBody>
      </p:sp>
      <p:sp>
        <p:nvSpPr>
          <p:cNvPr id="5" name="Google Shape;464;p13">
            <a:extLst>
              <a:ext uri="{FF2B5EF4-FFF2-40B4-BE49-F238E27FC236}">
                <a16:creationId xmlns:a16="http://schemas.microsoft.com/office/drawing/2014/main" id="{09085068-B997-A708-2EA9-52E8A13DDE72}"/>
              </a:ext>
            </a:extLst>
          </p:cNvPr>
          <p:cNvSpPr txBox="1">
            <a:spLocks/>
          </p:cNvSpPr>
          <p:nvPr/>
        </p:nvSpPr>
        <p:spPr>
          <a:xfrm>
            <a:off x="-121919" y="3983700"/>
            <a:ext cx="8601626"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Source Sans Pro" panose="020B0503030403020204" pitchFamily="34" charset="0"/>
                <a:ea typeface="Source Sans Pro" panose="020B0503030403020204" pitchFamily="34" charset="0"/>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r>
              <a:rPr lang="en-US" sz="2400" b="0" dirty="0"/>
              <a:t>Fiona Carson </a:t>
            </a:r>
          </a:p>
          <a:p>
            <a:r>
              <a:rPr lang="en-US" sz="2000" b="0" dirty="0"/>
              <a:t>February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40D5-8723-A886-B246-6661AE2D7FEB}"/>
              </a:ext>
            </a:extLst>
          </p:cNvPr>
          <p:cNvSpPr>
            <a:spLocks noGrp="1"/>
          </p:cNvSpPr>
          <p:nvPr>
            <p:ph type="title"/>
          </p:nvPr>
        </p:nvSpPr>
        <p:spPr/>
        <p:txBody>
          <a:bodyPr/>
          <a:lstStyle/>
          <a:p>
            <a:r>
              <a:rPr lang="en-US" dirty="0"/>
              <a:t>Mortality by Sex</a:t>
            </a:r>
          </a:p>
        </p:txBody>
      </p:sp>
      <p:sp>
        <p:nvSpPr>
          <p:cNvPr id="3" name="Text Placeholder 2">
            <a:extLst>
              <a:ext uri="{FF2B5EF4-FFF2-40B4-BE49-F238E27FC236}">
                <a16:creationId xmlns:a16="http://schemas.microsoft.com/office/drawing/2014/main" id="{0A49E256-3EC2-83B4-3573-6F594B179111}"/>
              </a:ext>
            </a:extLst>
          </p:cNvPr>
          <p:cNvSpPr>
            <a:spLocks noGrp="1"/>
          </p:cNvSpPr>
          <p:nvPr>
            <p:ph type="body" idx="1"/>
          </p:nvPr>
        </p:nvSpPr>
        <p:spPr>
          <a:xfrm>
            <a:off x="718799" y="914401"/>
            <a:ext cx="6996600" cy="3096194"/>
          </a:xfrm>
        </p:spPr>
        <p:txBody>
          <a:bodyPr/>
          <a:lstStyle/>
          <a:p>
            <a:r>
              <a:rPr lang="en-US" dirty="0"/>
              <a:t>Shows pronounced spike in number of deaths for men in 2020. Not sure if this is interesting enough to spend time on</a:t>
            </a:r>
          </a:p>
          <a:p>
            <a:endParaRPr lang="en-US" dirty="0"/>
          </a:p>
        </p:txBody>
      </p:sp>
      <p:pic>
        <p:nvPicPr>
          <p:cNvPr id="4" name="Picture 3">
            <a:extLst>
              <a:ext uri="{FF2B5EF4-FFF2-40B4-BE49-F238E27FC236}">
                <a16:creationId xmlns:a16="http://schemas.microsoft.com/office/drawing/2014/main" id="{5F8CF739-FBF0-0F0D-749E-E9189F7B7F78}"/>
              </a:ext>
            </a:extLst>
          </p:cNvPr>
          <p:cNvPicPr>
            <a:picLocks noChangeAspect="1"/>
          </p:cNvPicPr>
          <p:nvPr/>
        </p:nvPicPr>
        <p:blipFill>
          <a:blip r:embed="rId2"/>
          <a:stretch>
            <a:fillRect/>
          </a:stretch>
        </p:blipFill>
        <p:spPr>
          <a:xfrm>
            <a:off x="2481943" y="1912424"/>
            <a:ext cx="4024448" cy="2487958"/>
          </a:xfrm>
          <a:prstGeom prst="rect">
            <a:avLst/>
          </a:prstGeom>
        </p:spPr>
      </p:pic>
    </p:spTree>
    <p:extLst>
      <p:ext uri="{BB962C8B-B14F-4D97-AF65-F5344CB8AC3E}">
        <p14:creationId xmlns:p14="http://schemas.microsoft.com/office/powerpoint/2010/main" val="205162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EB934-602F-E833-AA2C-1CC917592BD7}"/>
              </a:ext>
            </a:extLst>
          </p:cNvPr>
          <p:cNvSpPr>
            <a:spLocks noGrp="1"/>
          </p:cNvSpPr>
          <p:nvPr>
            <p:ph type="title"/>
          </p:nvPr>
        </p:nvSpPr>
        <p:spPr/>
        <p:txBody>
          <a:bodyPr/>
          <a:lstStyle/>
          <a:p>
            <a:r>
              <a:rPr lang="en-US" dirty="0"/>
              <a:t>Health Board Information</a:t>
            </a:r>
          </a:p>
        </p:txBody>
      </p:sp>
      <p:sp>
        <p:nvSpPr>
          <p:cNvPr id="3" name="Text Placeholder 2">
            <a:extLst>
              <a:ext uri="{FF2B5EF4-FFF2-40B4-BE49-F238E27FC236}">
                <a16:creationId xmlns:a16="http://schemas.microsoft.com/office/drawing/2014/main" id="{D15E8796-C74D-09A1-E9E4-3E0AC592B2EC}"/>
              </a:ext>
            </a:extLst>
          </p:cNvPr>
          <p:cNvSpPr>
            <a:spLocks noGrp="1"/>
          </p:cNvSpPr>
          <p:nvPr>
            <p:ph type="body" idx="1"/>
          </p:nvPr>
        </p:nvSpPr>
        <p:spPr>
          <a:xfrm>
            <a:off x="300788" y="795737"/>
            <a:ext cx="4732767" cy="1750422"/>
          </a:xfrm>
        </p:spPr>
        <p:txBody>
          <a:bodyPr/>
          <a:lstStyle/>
          <a:p>
            <a:r>
              <a:rPr lang="en-US" dirty="0"/>
              <a:t>Orkney smallest at 22,190</a:t>
            </a:r>
          </a:p>
          <a:p>
            <a:r>
              <a:rPr lang="en-US" dirty="0"/>
              <a:t>Glasgow largest at 1,174, 980</a:t>
            </a:r>
          </a:p>
          <a:p>
            <a:r>
              <a:rPr lang="en-US" dirty="0" err="1"/>
              <a:t>Orkeny</a:t>
            </a:r>
            <a:r>
              <a:rPr lang="en-US" dirty="0"/>
              <a:t> is &lt;2% size of Glasgow</a:t>
            </a:r>
          </a:p>
        </p:txBody>
      </p:sp>
      <p:pic>
        <p:nvPicPr>
          <p:cNvPr id="4" name="Picture 3">
            <a:extLst>
              <a:ext uri="{FF2B5EF4-FFF2-40B4-BE49-F238E27FC236}">
                <a16:creationId xmlns:a16="http://schemas.microsoft.com/office/drawing/2014/main" id="{A46B1386-5D6D-26A4-0E5D-3E49D9BC7B1A}"/>
              </a:ext>
            </a:extLst>
          </p:cNvPr>
          <p:cNvPicPr>
            <a:picLocks noChangeAspect="1"/>
          </p:cNvPicPr>
          <p:nvPr/>
        </p:nvPicPr>
        <p:blipFill>
          <a:blip r:embed="rId2"/>
          <a:stretch>
            <a:fillRect/>
          </a:stretch>
        </p:blipFill>
        <p:spPr>
          <a:xfrm>
            <a:off x="569778" y="2240288"/>
            <a:ext cx="3175945" cy="1964137"/>
          </a:xfrm>
          <a:prstGeom prst="rect">
            <a:avLst/>
          </a:prstGeom>
        </p:spPr>
      </p:pic>
      <p:pic>
        <p:nvPicPr>
          <p:cNvPr id="5" name="Picture 4">
            <a:extLst>
              <a:ext uri="{FF2B5EF4-FFF2-40B4-BE49-F238E27FC236}">
                <a16:creationId xmlns:a16="http://schemas.microsoft.com/office/drawing/2014/main" id="{31DFDAEF-BF5D-E7C1-5C73-A1871A271F9E}"/>
              </a:ext>
            </a:extLst>
          </p:cNvPr>
          <p:cNvPicPr>
            <a:picLocks noChangeAspect="1"/>
          </p:cNvPicPr>
          <p:nvPr/>
        </p:nvPicPr>
        <p:blipFill>
          <a:blip r:embed="rId3"/>
          <a:stretch>
            <a:fillRect/>
          </a:stretch>
        </p:blipFill>
        <p:spPr>
          <a:xfrm>
            <a:off x="5302545" y="2310243"/>
            <a:ext cx="3062828" cy="1894182"/>
          </a:xfrm>
          <a:prstGeom prst="rect">
            <a:avLst/>
          </a:prstGeom>
        </p:spPr>
      </p:pic>
      <p:sp>
        <p:nvSpPr>
          <p:cNvPr id="6" name="Text Placeholder 2">
            <a:extLst>
              <a:ext uri="{FF2B5EF4-FFF2-40B4-BE49-F238E27FC236}">
                <a16:creationId xmlns:a16="http://schemas.microsoft.com/office/drawing/2014/main" id="{D2B72611-ABC8-5095-36F8-9D8664A9D811}"/>
              </a:ext>
            </a:extLst>
          </p:cNvPr>
          <p:cNvSpPr txBox="1">
            <a:spLocks/>
          </p:cNvSpPr>
          <p:nvPr/>
        </p:nvSpPr>
        <p:spPr>
          <a:xfrm>
            <a:off x="5233929" y="939075"/>
            <a:ext cx="4732767" cy="17504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bg1">
                  <a:lumMod val="50000"/>
                </a:schemeClr>
              </a:buClr>
              <a:buSzPct val="80000"/>
              <a:buFont typeface="Source Sans Pro"/>
              <a:buChar char="◉"/>
              <a:defRPr sz="2000" b="0" i="0" u="none" strike="noStrike" cap="none">
                <a:solidFill>
                  <a:schemeClr val="bg1">
                    <a:lumMod val="50000"/>
                  </a:schemeClr>
                </a:solidFill>
                <a:latin typeface="Source Sans Pro" panose="020B0503030403020204" pitchFamily="34" charset="0"/>
                <a:ea typeface="Source Sans Pro" panose="020B0503030403020204" pitchFamily="34" charset="0"/>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en-US" dirty="0"/>
              <a:t>More rural areas have higher percentage of over 75s</a:t>
            </a:r>
          </a:p>
        </p:txBody>
      </p:sp>
      <p:sp>
        <p:nvSpPr>
          <p:cNvPr id="7" name="Content Placeholder 2">
            <a:extLst>
              <a:ext uri="{FF2B5EF4-FFF2-40B4-BE49-F238E27FC236}">
                <a16:creationId xmlns:a16="http://schemas.microsoft.com/office/drawing/2014/main" id="{991C21FC-0C5D-0474-D663-55E9D786FAF8}"/>
              </a:ext>
            </a:extLst>
          </p:cNvPr>
          <p:cNvSpPr txBox="1">
            <a:spLocks/>
          </p:cNvSpPr>
          <p:nvPr/>
        </p:nvSpPr>
        <p:spPr>
          <a:xfrm>
            <a:off x="1951294" y="4173938"/>
            <a:ext cx="5649018" cy="347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lumMod val="50000"/>
                  </a:schemeClr>
                </a:solidFill>
                <a:latin typeface="Source Sans Pro" panose="020B0503030403020204" pitchFamily="34" charset="0"/>
                <a:ea typeface="Source Sans Pro" panose="020B0503030403020204" pitchFamily="34" charset="0"/>
              </a:rPr>
              <a:t>We are reporting EASR values so these differences are accounted for</a:t>
            </a:r>
          </a:p>
          <a:p>
            <a:endParaRPr lang="en-US" sz="1400" dirty="0">
              <a:solidFill>
                <a:schemeClr val="bg1">
                  <a:lumMod val="50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31325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E6D2-4864-48A9-5E89-B7C5861EE08F}"/>
              </a:ext>
            </a:extLst>
          </p:cNvPr>
          <p:cNvSpPr>
            <a:spLocks noGrp="1"/>
          </p:cNvSpPr>
          <p:nvPr>
            <p:ph type="title"/>
          </p:nvPr>
        </p:nvSpPr>
        <p:spPr/>
        <p:txBody>
          <a:bodyPr/>
          <a:lstStyle/>
          <a:p>
            <a:r>
              <a:rPr lang="en-US" dirty="0"/>
              <a:t>Discharges by Health Board</a:t>
            </a:r>
          </a:p>
        </p:txBody>
      </p:sp>
      <p:pic>
        <p:nvPicPr>
          <p:cNvPr id="4" name="Picture 3">
            <a:extLst>
              <a:ext uri="{FF2B5EF4-FFF2-40B4-BE49-F238E27FC236}">
                <a16:creationId xmlns:a16="http://schemas.microsoft.com/office/drawing/2014/main" id="{7325371D-D56B-AEF1-5F38-EBCED0C7E963}"/>
              </a:ext>
            </a:extLst>
          </p:cNvPr>
          <p:cNvPicPr>
            <a:picLocks noChangeAspect="1"/>
          </p:cNvPicPr>
          <p:nvPr/>
        </p:nvPicPr>
        <p:blipFill>
          <a:blip r:embed="rId2"/>
          <a:stretch>
            <a:fillRect/>
          </a:stretch>
        </p:blipFill>
        <p:spPr>
          <a:xfrm>
            <a:off x="180300" y="943247"/>
            <a:ext cx="2527866" cy="3903836"/>
          </a:xfrm>
          <a:prstGeom prst="rect">
            <a:avLst/>
          </a:prstGeom>
        </p:spPr>
      </p:pic>
      <p:sp>
        <p:nvSpPr>
          <p:cNvPr id="5" name="TextBox 4">
            <a:extLst>
              <a:ext uri="{FF2B5EF4-FFF2-40B4-BE49-F238E27FC236}">
                <a16:creationId xmlns:a16="http://schemas.microsoft.com/office/drawing/2014/main" id="{A8C1F128-F61F-1DD2-5A2C-DEF37DE26492}"/>
              </a:ext>
            </a:extLst>
          </p:cNvPr>
          <p:cNvSpPr txBox="1"/>
          <p:nvPr/>
        </p:nvSpPr>
        <p:spPr>
          <a:xfrm>
            <a:off x="948174" y="611071"/>
            <a:ext cx="1180369" cy="369332"/>
          </a:xfrm>
          <a:prstGeom prst="rect">
            <a:avLst/>
          </a:prstGeom>
          <a:noFill/>
        </p:spPr>
        <p:txBody>
          <a:bodyPr wrap="square" rtlCol="0">
            <a:spAutoFit/>
          </a:bodyPr>
          <a:lstStyle/>
          <a:p>
            <a:r>
              <a:rPr lang="en-US" dirty="0"/>
              <a:t>2021 Data</a:t>
            </a:r>
          </a:p>
        </p:txBody>
      </p:sp>
      <p:pic>
        <p:nvPicPr>
          <p:cNvPr id="6" name="Picture 5">
            <a:extLst>
              <a:ext uri="{FF2B5EF4-FFF2-40B4-BE49-F238E27FC236}">
                <a16:creationId xmlns:a16="http://schemas.microsoft.com/office/drawing/2014/main" id="{5491CF1B-77C6-19AD-1F42-565971B15839}"/>
              </a:ext>
            </a:extLst>
          </p:cNvPr>
          <p:cNvPicPr>
            <a:picLocks noChangeAspect="1"/>
          </p:cNvPicPr>
          <p:nvPr/>
        </p:nvPicPr>
        <p:blipFill>
          <a:blip r:embed="rId3"/>
          <a:stretch>
            <a:fillRect/>
          </a:stretch>
        </p:blipFill>
        <p:spPr>
          <a:xfrm>
            <a:off x="3340869" y="943247"/>
            <a:ext cx="5102932" cy="3154688"/>
          </a:xfrm>
          <a:prstGeom prst="rect">
            <a:avLst/>
          </a:prstGeom>
        </p:spPr>
      </p:pic>
      <p:sp>
        <p:nvSpPr>
          <p:cNvPr id="7" name="TextBox 6">
            <a:extLst>
              <a:ext uri="{FF2B5EF4-FFF2-40B4-BE49-F238E27FC236}">
                <a16:creationId xmlns:a16="http://schemas.microsoft.com/office/drawing/2014/main" id="{41FAC146-D057-43B9-7C93-BCF8019EF0EC}"/>
              </a:ext>
            </a:extLst>
          </p:cNvPr>
          <p:cNvSpPr txBox="1"/>
          <p:nvPr/>
        </p:nvSpPr>
        <p:spPr>
          <a:xfrm>
            <a:off x="3466133" y="3946837"/>
            <a:ext cx="4229700" cy="900246"/>
          </a:xfrm>
          <a:prstGeom prst="rect">
            <a:avLst/>
          </a:prstGeom>
          <a:noFill/>
        </p:spPr>
        <p:txBody>
          <a:bodyPr wrap="square">
            <a:spAutoFit/>
          </a:bodyPr>
          <a:lstStyle/>
          <a:p>
            <a:r>
              <a:rPr lang="en-GB" sz="1050" dirty="0">
                <a:solidFill>
                  <a:schemeClr val="bg1">
                    <a:lumMod val="50000"/>
                  </a:schemeClr>
                </a:solidFill>
                <a:effectLst/>
                <a:latin typeface="Source Sans Pro" panose="020B0503030403020204" pitchFamily="34" charset="0"/>
                <a:ea typeface="Source Sans Pro" panose="020B0503030403020204" pitchFamily="34" charset="0"/>
              </a:rPr>
              <a:t>From PHS report:</a:t>
            </a:r>
          </a:p>
          <a:p>
            <a:r>
              <a:rPr lang="en-GB" sz="1050" dirty="0">
                <a:solidFill>
                  <a:schemeClr val="bg1">
                    <a:lumMod val="50000"/>
                  </a:schemeClr>
                </a:solidFill>
                <a:effectLst/>
                <a:latin typeface="Source Sans Pro" panose="020B0503030403020204" pitchFamily="34" charset="0"/>
                <a:ea typeface="Source Sans Pro" panose="020B0503030403020204" pitchFamily="34" charset="0"/>
              </a:rPr>
              <a:t>“Over the past ten years, there was an increase in the adjusted discharge rate for stroke in all deprivation quintiles. The rate in the most deprived quintile increased by 39% compared to 21% in the least deprived quintile.” </a:t>
            </a:r>
          </a:p>
        </p:txBody>
      </p:sp>
    </p:spTree>
    <p:extLst>
      <p:ext uri="{BB962C8B-B14F-4D97-AF65-F5344CB8AC3E}">
        <p14:creationId xmlns:p14="http://schemas.microsoft.com/office/powerpoint/2010/main" val="2987287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1C77B-B4E1-C2B8-2313-DF009FB9AD42}"/>
              </a:ext>
            </a:extLst>
          </p:cNvPr>
          <p:cNvSpPr>
            <a:spLocks noGrp="1"/>
          </p:cNvSpPr>
          <p:nvPr>
            <p:ph type="title"/>
          </p:nvPr>
        </p:nvSpPr>
        <p:spPr/>
        <p:txBody>
          <a:bodyPr/>
          <a:lstStyle/>
          <a:p>
            <a:r>
              <a:rPr lang="en-US" dirty="0"/>
              <a:t>Incidences by Health Board?</a:t>
            </a:r>
          </a:p>
        </p:txBody>
      </p:sp>
      <p:sp>
        <p:nvSpPr>
          <p:cNvPr id="3" name="Text Placeholder 2">
            <a:extLst>
              <a:ext uri="{FF2B5EF4-FFF2-40B4-BE49-F238E27FC236}">
                <a16:creationId xmlns:a16="http://schemas.microsoft.com/office/drawing/2014/main" id="{25DC090C-0C22-C09E-113E-50AC3DEA7C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820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F88D-675F-B26B-393B-D36722A93433}"/>
              </a:ext>
            </a:extLst>
          </p:cNvPr>
          <p:cNvSpPr>
            <a:spLocks noGrp="1"/>
          </p:cNvSpPr>
          <p:nvPr>
            <p:ph type="title"/>
          </p:nvPr>
        </p:nvSpPr>
        <p:spPr/>
        <p:txBody>
          <a:bodyPr/>
          <a:lstStyle/>
          <a:p>
            <a:r>
              <a:rPr lang="en-US" dirty="0"/>
              <a:t>Mortality by Health Board</a:t>
            </a:r>
          </a:p>
        </p:txBody>
      </p:sp>
      <p:pic>
        <p:nvPicPr>
          <p:cNvPr id="4" name="Picture 3">
            <a:extLst>
              <a:ext uri="{FF2B5EF4-FFF2-40B4-BE49-F238E27FC236}">
                <a16:creationId xmlns:a16="http://schemas.microsoft.com/office/drawing/2014/main" id="{CF5AB5F2-215C-F87F-05C2-E494DA7FB52E}"/>
              </a:ext>
            </a:extLst>
          </p:cNvPr>
          <p:cNvPicPr>
            <a:picLocks noChangeAspect="1"/>
          </p:cNvPicPr>
          <p:nvPr/>
        </p:nvPicPr>
        <p:blipFill>
          <a:blip r:embed="rId2"/>
          <a:stretch>
            <a:fillRect/>
          </a:stretch>
        </p:blipFill>
        <p:spPr>
          <a:xfrm>
            <a:off x="5486398" y="2120418"/>
            <a:ext cx="3019799" cy="1862209"/>
          </a:xfrm>
          <a:prstGeom prst="rect">
            <a:avLst/>
          </a:prstGeom>
        </p:spPr>
      </p:pic>
      <p:pic>
        <p:nvPicPr>
          <p:cNvPr id="5" name="Picture 4">
            <a:extLst>
              <a:ext uri="{FF2B5EF4-FFF2-40B4-BE49-F238E27FC236}">
                <a16:creationId xmlns:a16="http://schemas.microsoft.com/office/drawing/2014/main" id="{48CA0B8F-393C-4C17-963E-7E94EB19808D}"/>
              </a:ext>
            </a:extLst>
          </p:cNvPr>
          <p:cNvPicPr>
            <a:picLocks noChangeAspect="1"/>
          </p:cNvPicPr>
          <p:nvPr/>
        </p:nvPicPr>
        <p:blipFill>
          <a:blip r:embed="rId3"/>
          <a:stretch>
            <a:fillRect/>
          </a:stretch>
        </p:blipFill>
        <p:spPr>
          <a:xfrm>
            <a:off x="5371360" y="942979"/>
            <a:ext cx="3134837" cy="1938715"/>
          </a:xfrm>
          <a:prstGeom prst="rect">
            <a:avLst/>
          </a:prstGeom>
        </p:spPr>
      </p:pic>
      <p:sp>
        <p:nvSpPr>
          <p:cNvPr id="6" name="Content Placeholder 2">
            <a:extLst>
              <a:ext uri="{FF2B5EF4-FFF2-40B4-BE49-F238E27FC236}">
                <a16:creationId xmlns:a16="http://schemas.microsoft.com/office/drawing/2014/main" id="{B2067105-05F3-526F-E7D0-0E32A3EAB4E3}"/>
              </a:ext>
            </a:extLst>
          </p:cNvPr>
          <p:cNvSpPr txBox="1">
            <a:spLocks/>
          </p:cNvSpPr>
          <p:nvPr/>
        </p:nvSpPr>
        <p:spPr>
          <a:xfrm>
            <a:off x="4439537" y="3982627"/>
            <a:ext cx="4922177" cy="868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Mortality generally decreasing for all demographics </a:t>
            </a:r>
          </a:p>
          <a:p>
            <a:r>
              <a:rPr lang="en-US" sz="1400" dirty="0"/>
              <a:t>Some instances of rates going up but these are for categories with mortality rates &lt; 10</a:t>
            </a:r>
          </a:p>
        </p:txBody>
      </p:sp>
      <p:sp>
        <p:nvSpPr>
          <p:cNvPr id="7" name="Content Placeholder 2">
            <a:extLst>
              <a:ext uri="{FF2B5EF4-FFF2-40B4-BE49-F238E27FC236}">
                <a16:creationId xmlns:a16="http://schemas.microsoft.com/office/drawing/2014/main" id="{8388BCB9-5D0C-09E1-39BD-420E2051625A}"/>
              </a:ext>
            </a:extLst>
          </p:cNvPr>
          <p:cNvSpPr txBox="1">
            <a:spLocks/>
          </p:cNvSpPr>
          <p:nvPr/>
        </p:nvSpPr>
        <p:spPr>
          <a:xfrm>
            <a:off x="5670631" y="2657946"/>
            <a:ext cx="3203403" cy="1324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0000"/>
                </a:solidFill>
              </a:rPr>
              <a:t>Group islands together for map</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Add-in 7" title="Web Viewer">
                <a:extLst>
                  <a:ext uri="{FF2B5EF4-FFF2-40B4-BE49-F238E27FC236}">
                    <a16:creationId xmlns:a16="http://schemas.microsoft.com/office/drawing/2014/main" id="{CBAD7A06-692B-6C28-023F-1AAB5C0F8139}"/>
                  </a:ext>
                </a:extLst>
              </p:cNvPr>
              <p:cNvGraphicFramePr>
                <a:graphicFrameLocks noGrp="1"/>
              </p:cNvGraphicFramePr>
              <p:nvPr>
                <p:extLst>
                  <p:ext uri="{D42A27DB-BD31-4B8C-83A1-F6EECF244321}">
                    <p14:modId xmlns:p14="http://schemas.microsoft.com/office/powerpoint/2010/main" val="2346414715"/>
                  </p:ext>
                </p:extLst>
              </p:nvPr>
            </p:nvGraphicFramePr>
            <p:xfrm>
              <a:off x="362857" y="778754"/>
              <a:ext cx="3409784" cy="3585991"/>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8" name="Add-in 7" title="Web Viewer">
                <a:extLst>
                  <a:ext uri="{FF2B5EF4-FFF2-40B4-BE49-F238E27FC236}">
                    <a16:creationId xmlns:a16="http://schemas.microsoft.com/office/drawing/2014/main" id="{CBAD7A06-692B-6C28-023F-1AAB5C0F8139}"/>
                  </a:ext>
                </a:extLst>
              </p:cNvPr>
              <p:cNvPicPr>
                <a:picLocks noGrp="1" noRot="1" noChangeAspect="1" noMove="1" noResize="1" noEditPoints="1" noAdjustHandles="1" noChangeArrowheads="1" noChangeShapeType="1"/>
              </p:cNvPicPr>
              <p:nvPr/>
            </p:nvPicPr>
            <p:blipFill>
              <a:blip r:embed="rId5"/>
              <a:stretch>
                <a:fillRect/>
              </a:stretch>
            </p:blipFill>
            <p:spPr>
              <a:xfrm>
                <a:off x="362857" y="778754"/>
                <a:ext cx="3409784" cy="3585991"/>
              </a:xfrm>
              <a:prstGeom prst="rect">
                <a:avLst/>
              </a:prstGeom>
            </p:spPr>
          </p:pic>
        </mc:Fallback>
      </mc:AlternateContent>
    </p:spTree>
    <p:extLst>
      <p:ext uri="{BB962C8B-B14F-4D97-AF65-F5344CB8AC3E}">
        <p14:creationId xmlns:p14="http://schemas.microsoft.com/office/powerpoint/2010/main" val="882583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41BF-F0F2-6129-93E0-7EA53884719E}"/>
              </a:ext>
            </a:extLst>
          </p:cNvPr>
          <p:cNvSpPr>
            <a:spLocks noGrp="1"/>
          </p:cNvSpPr>
          <p:nvPr>
            <p:ph type="title"/>
          </p:nvPr>
        </p:nvSpPr>
        <p:spPr>
          <a:xfrm>
            <a:off x="426720" y="202425"/>
            <a:ext cx="8264433" cy="593312"/>
          </a:xfrm>
        </p:spPr>
        <p:txBody>
          <a:bodyPr/>
          <a:lstStyle/>
          <a:p>
            <a:r>
              <a:rPr lang="en-US" sz="3200" dirty="0"/>
              <a:t>The (Long!) Journey to a “Beautiful” Model</a:t>
            </a:r>
          </a:p>
        </p:txBody>
      </p:sp>
      <p:sp>
        <p:nvSpPr>
          <p:cNvPr id="4" name="Content Placeholder 2">
            <a:extLst>
              <a:ext uri="{FF2B5EF4-FFF2-40B4-BE49-F238E27FC236}">
                <a16:creationId xmlns:a16="http://schemas.microsoft.com/office/drawing/2014/main" id="{E1D870CE-EBF9-3FB0-1532-CD4D25470D05}"/>
              </a:ext>
            </a:extLst>
          </p:cNvPr>
          <p:cNvSpPr txBox="1">
            <a:spLocks/>
          </p:cNvSpPr>
          <p:nvPr/>
        </p:nvSpPr>
        <p:spPr>
          <a:xfrm>
            <a:off x="-2172418" y="1021073"/>
            <a:ext cx="7896710" cy="29834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bg1">
                  <a:lumMod val="50000"/>
                </a:schemeClr>
              </a:buClr>
              <a:buSzPct val="80000"/>
              <a:buFont typeface="Source Sans Pro"/>
              <a:buChar char="◉"/>
              <a:defRPr sz="2000" b="0" i="0" u="none" strike="noStrike" cap="none">
                <a:solidFill>
                  <a:schemeClr val="bg1">
                    <a:lumMod val="50000"/>
                  </a:schemeClr>
                </a:solidFill>
                <a:latin typeface="Source Sans Pro" panose="020B0503030403020204" pitchFamily="34" charset="0"/>
                <a:ea typeface="Source Sans Pro" panose="020B0503030403020204" pitchFamily="34" charset="0"/>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a:buFont typeface="Arial" panose="020B0604020202020204" pitchFamily="34" charset="0"/>
              <a:buChar char="•"/>
            </a:pPr>
            <a:r>
              <a:rPr lang="en-GB" sz="1400" dirty="0">
                <a:solidFill>
                  <a:srgbClr val="000000"/>
                </a:solidFill>
                <a:latin typeface="Helvetica Neue" panose="02000503000000020004" pitchFamily="2" charset="0"/>
              </a:rPr>
              <a:t>Multiple linear regression (manual) 	</a:t>
            </a:r>
          </a:p>
          <a:p>
            <a:pPr lvl="1"/>
            <a:r>
              <a:rPr lang="en-GB" sz="1200" dirty="0">
                <a:solidFill>
                  <a:srgbClr val="000000"/>
                </a:solidFill>
                <a:latin typeface="Helvetica Neue" panose="02000503000000020004" pitchFamily="2" charset="0"/>
              </a:rPr>
              <a:t>R</a:t>
            </a:r>
            <a:r>
              <a:rPr lang="en-GB" sz="1200" baseline="30000" dirty="0">
                <a:solidFill>
                  <a:srgbClr val="000000"/>
                </a:solidFill>
                <a:latin typeface="Helvetica Neue" panose="02000503000000020004" pitchFamily="2" charset="0"/>
              </a:rPr>
              <a:t>2</a:t>
            </a:r>
            <a:r>
              <a:rPr lang="en-GB" sz="1200" dirty="0">
                <a:solidFill>
                  <a:srgbClr val="000000"/>
                </a:solidFill>
                <a:latin typeface="Helvetica Neue" panose="02000503000000020004" pitchFamily="2" charset="0"/>
              </a:rPr>
              <a:t> = 31%</a:t>
            </a:r>
          </a:p>
          <a:p>
            <a:pPr>
              <a:buFont typeface="Arial" panose="020B0604020202020204" pitchFamily="34" charset="0"/>
              <a:buChar char="•"/>
            </a:pPr>
            <a:r>
              <a:rPr lang="en-GB" sz="1400" dirty="0">
                <a:solidFill>
                  <a:srgbClr val="000000"/>
                </a:solidFill>
                <a:latin typeface="Helvetica Neue" panose="02000503000000020004" pitchFamily="2" charset="0"/>
              </a:rPr>
              <a:t>Random forest 		</a:t>
            </a:r>
          </a:p>
          <a:p>
            <a:pPr lvl="1"/>
            <a:r>
              <a:rPr lang="en-GB" sz="1200" dirty="0">
                <a:solidFill>
                  <a:srgbClr val="000000"/>
                </a:solidFill>
                <a:latin typeface="Helvetica Neue" panose="02000503000000020004" pitchFamily="2" charset="0"/>
              </a:rPr>
              <a:t>R</a:t>
            </a:r>
            <a:r>
              <a:rPr lang="en-GB" sz="1200" baseline="30000" dirty="0">
                <a:solidFill>
                  <a:srgbClr val="000000"/>
                </a:solidFill>
                <a:latin typeface="Helvetica Neue" panose="02000503000000020004" pitchFamily="2" charset="0"/>
              </a:rPr>
              <a:t>2</a:t>
            </a:r>
            <a:r>
              <a:rPr lang="en-GB" sz="1200" dirty="0">
                <a:solidFill>
                  <a:srgbClr val="000000"/>
                </a:solidFill>
                <a:latin typeface="Helvetica Neue" panose="02000503000000020004" pitchFamily="2" charset="0"/>
              </a:rPr>
              <a:t> = 97% but useless prediction</a:t>
            </a:r>
          </a:p>
          <a:p>
            <a:pPr>
              <a:buFont typeface="Arial" panose="020B0604020202020204" pitchFamily="34" charset="0"/>
              <a:buChar char="•"/>
            </a:pPr>
            <a:r>
              <a:rPr lang="en-GB" sz="1400" dirty="0">
                <a:solidFill>
                  <a:srgbClr val="000000"/>
                </a:solidFill>
                <a:latin typeface="Helvetica Neue" panose="02000503000000020004" pitchFamily="2" charset="0"/>
              </a:rPr>
              <a:t>ARIMA – 13 years (13 data points) – not enough</a:t>
            </a:r>
          </a:p>
          <a:p>
            <a:pPr>
              <a:buFont typeface="Arial" panose="020B0604020202020204" pitchFamily="34" charset="0"/>
              <a:buChar char="•"/>
            </a:pPr>
            <a:r>
              <a:rPr lang="en-GB" sz="1400" dirty="0">
                <a:solidFill>
                  <a:srgbClr val="000000"/>
                </a:solidFill>
                <a:latin typeface="Helvetica Neue" panose="02000503000000020004" pitchFamily="2" charset="0"/>
              </a:rPr>
              <a:t>Neural networks</a:t>
            </a:r>
          </a:p>
          <a:p>
            <a:pPr>
              <a:buFont typeface="Arial" panose="020B0604020202020204" pitchFamily="34" charset="0"/>
              <a:buChar char="•"/>
            </a:pPr>
            <a:r>
              <a:rPr lang="en-GB" sz="1400" dirty="0">
                <a:solidFill>
                  <a:srgbClr val="000000"/>
                </a:solidFill>
                <a:latin typeface="Helvetica Neue" panose="02000503000000020004" pitchFamily="2" charset="0"/>
              </a:rPr>
              <a:t>Multiple linear regression (manual)</a:t>
            </a:r>
          </a:p>
          <a:p>
            <a:pPr lvl="1"/>
            <a:r>
              <a:rPr lang="en-GB" sz="1200" dirty="0">
                <a:solidFill>
                  <a:srgbClr val="000000"/>
                </a:solidFill>
                <a:latin typeface="Helvetica Neue" panose="02000503000000020004" pitchFamily="2" charset="0"/>
              </a:rPr>
              <a:t>Variable engineering – log</a:t>
            </a:r>
          </a:p>
          <a:p>
            <a:pPr lvl="1"/>
            <a:r>
              <a:rPr lang="en-GB" sz="1200" dirty="0">
                <a:solidFill>
                  <a:srgbClr val="000000"/>
                </a:solidFill>
                <a:latin typeface="Helvetica Neue" panose="02000503000000020004" pitchFamily="2" charset="0"/>
              </a:rPr>
              <a:t>Interactions</a:t>
            </a:r>
          </a:p>
          <a:p>
            <a:pPr lvl="1"/>
            <a:r>
              <a:rPr lang="en-GB" sz="1200" dirty="0">
                <a:solidFill>
                  <a:srgbClr val="000000"/>
                </a:solidFill>
                <a:latin typeface="Helvetica Neue" panose="02000503000000020004" pitchFamily="2" charset="0"/>
              </a:rPr>
              <a:t>R2 – to be revealed </a:t>
            </a:r>
          </a:p>
          <a:p>
            <a:r>
              <a:rPr lang="en-GB" sz="1400" dirty="0">
                <a:solidFill>
                  <a:srgbClr val="000000"/>
                </a:solidFill>
                <a:latin typeface="Helvetica Neue" panose="02000503000000020004" pitchFamily="2" charset="0"/>
              </a:rPr>
              <a:t>Multiple linear regression (</a:t>
            </a:r>
            <a:r>
              <a:rPr lang="en-GB" sz="1400" dirty="0" err="1">
                <a:solidFill>
                  <a:srgbClr val="000000"/>
                </a:solidFill>
                <a:latin typeface="Helvetica Neue" panose="02000503000000020004" pitchFamily="2" charset="0"/>
              </a:rPr>
              <a:t>glmulti</a:t>
            </a:r>
            <a:r>
              <a:rPr lang="en-GB" sz="1400" dirty="0">
                <a:solidFill>
                  <a:srgbClr val="000000"/>
                </a:solidFill>
                <a:latin typeface="Helvetica Neue" panose="02000503000000020004" pitchFamily="2" charset="0"/>
              </a:rPr>
              <a:t>)</a:t>
            </a:r>
          </a:p>
          <a:p>
            <a:pPr>
              <a:buFont typeface="Arial" panose="020B0604020202020204" pitchFamily="34" charset="0"/>
              <a:buChar char="•"/>
            </a:pPr>
            <a:endParaRPr lang="en-GB" sz="1400" dirty="0">
              <a:solidFill>
                <a:srgbClr val="000000"/>
              </a:solidFill>
              <a:latin typeface="Helvetica Neue" panose="02000503000000020004" pitchFamily="2" charset="0"/>
            </a:endParaRPr>
          </a:p>
          <a:p>
            <a:endParaRPr lang="en-US" sz="1400" dirty="0"/>
          </a:p>
        </p:txBody>
      </p:sp>
      <p:sp>
        <p:nvSpPr>
          <p:cNvPr id="3" name="Rounded Rectangle 2">
            <a:extLst>
              <a:ext uri="{FF2B5EF4-FFF2-40B4-BE49-F238E27FC236}">
                <a16:creationId xmlns:a16="http://schemas.microsoft.com/office/drawing/2014/main" id="{18AD91F7-6A11-476A-9861-DF47FF803797}"/>
              </a:ext>
            </a:extLst>
          </p:cNvPr>
          <p:cNvSpPr/>
          <p:nvPr/>
        </p:nvSpPr>
        <p:spPr>
          <a:xfrm>
            <a:off x="3635298" y="795737"/>
            <a:ext cx="1594624" cy="914400"/>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ource Sans Pro" panose="020B0503030403020204" pitchFamily="34" charset="0"/>
                <a:ea typeface="Source Sans Pro" panose="020B0503030403020204" pitchFamily="34" charset="0"/>
              </a:rPr>
              <a:t>Multiple Linear Regression (Manual)</a:t>
            </a:r>
          </a:p>
        </p:txBody>
      </p:sp>
      <p:sp>
        <p:nvSpPr>
          <p:cNvPr id="6" name="Rounded Rectangle 5">
            <a:extLst>
              <a:ext uri="{FF2B5EF4-FFF2-40B4-BE49-F238E27FC236}">
                <a16:creationId xmlns:a16="http://schemas.microsoft.com/office/drawing/2014/main" id="{BFEDEA6A-80CF-73DA-06ED-C49DF3473ADA}"/>
              </a:ext>
            </a:extLst>
          </p:cNvPr>
          <p:cNvSpPr/>
          <p:nvPr/>
        </p:nvSpPr>
        <p:spPr>
          <a:xfrm>
            <a:off x="5939883" y="2076090"/>
            <a:ext cx="1594624" cy="914400"/>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ource Sans Pro" panose="020B0503030403020204" pitchFamily="34" charset="0"/>
                <a:ea typeface="Source Sans Pro" panose="020B0503030403020204" pitchFamily="34" charset="0"/>
              </a:rPr>
              <a:t>Random Forest</a:t>
            </a:r>
          </a:p>
        </p:txBody>
      </p:sp>
      <p:sp>
        <p:nvSpPr>
          <p:cNvPr id="7" name="Rounded Rectangle 6">
            <a:extLst>
              <a:ext uri="{FF2B5EF4-FFF2-40B4-BE49-F238E27FC236}">
                <a16:creationId xmlns:a16="http://schemas.microsoft.com/office/drawing/2014/main" id="{CBA5C717-C656-3158-287C-A1D5D582A3CF}"/>
              </a:ext>
            </a:extLst>
          </p:cNvPr>
          <p:cNvSpPr/>
          <p:nvPr/>
        </p:nvSpPr>
        <p:spPr>
          <a:xfrm>
            <a:off x="3635298" y="3433364"/>
            <a:ext cx="1594624" cy="914400"/>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ource Sans Pro" panose="020B0503030403020204" pitchFamily="34" charset="0"/>
                <a:ea typeface="Source Sans Pro" panose="020B0503030403020204" pitchFamily="34" charset="0"/>
              </a:rPr>
              <a:t>ARIMA</a:t>
            </a:r>
          </a:p>
        </p:txBody>
      </p:sp>
      <p:sp>
        <p:nvSpPr>
          <p:cNvPr id="8" name="Rounded Rectangle 7">
            <a:extLst>
              <a:ext uri="{FF2B5EF4-FFF2-40B4-BE49-F238E27FC236}">
                <a16:creationId xmlns:a16="http://schemas.microsoft.com/office/drawing/2014/main" id="{51C36A7D-4BD3-0E76-CACB-7DB24A3D3EF9}"/>
              </a:ext>
            </a:extLst>
          </p:cNvPr>
          <p:cNvSpPr/>
          <p:nvPr/>
        </p:nvSpPr>
        <p:spPr>
          <a:xfrm>
            <a:off x="1325138" y="2114550"/>
            <a:ext cx="1594624" cy="914400"/>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ource Sans Pro" panose="020B0503030403020204" pitchFamily="34" charset="0"/>
                <a:ea typeface="Source Sans Pro" panose="020B0503030403020204" pitchFamily="34" charset="0"/>
              </a:rPr>
              <a:t>Neural Networks</a:t>
            </a:r>
          </a:p>
        </p:txBody>
      </p:sp>
      <p:cxnSp>
        <p:nvCxnSpPr>
          <p:cNvPr id="10" name="Curved Connector 9">
            <a:extLst>
              <a:ext uri="{FF2B5EF4-FFF2-40B4-BE49-F238E27FC236}">
                <a16:creationId xmlns:a16="http://schemas.microsoft.com/office/drawing/2014/main" id="{1B69197A-AFC9-7653-EA63-4F38F3269FD7}"/>
              </a:ext>
            </a:extLst>
          </p:cNvPr>
          <p:cNvCxnSpPr>
            <a:endCxn id="6" idx="0"/>
          </p:cNvCxnSpPr>
          <p:nvPr/>
        </p:nvCxnSpPr>
        <p:spPr>
          <a:xfrm>
            <a:off x="5229922" y="1271239"/>
            <a:ext cx="1507273" cy="804851"/>
          </a:xfrm>
          <a:prstGeom prst="curvedConnector2">
            <a:avLst/>
          </a:prstGeom>
          <a:ln w="38100">
            <a:solidFill>
              <a:srgbClr val="A176B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53F359E-A27F-0157-7988-A604B4E45085}"/>
              </a:ext>
            </a:extLst>
          </p:cNvPr>
          <p:cNvCxnSpPr>
            <a:cxnSpLocks/>
            <a:stCxn id="6" idx="2"/>
            <a:endCxn id="7" idx="3"/>
          </p:cNvCxnSpPr>
          <p:nvPr/>
        </p:nvCxnSpPr>
        <p:spPr>
          <a:xfrm rot="5400000">
            <a:off x="5533522" y="2686891"/>
            <a:ext cx="900074" cy="1507273"/>
          </a:xfrm>
          <a:prstGeom prst="curvedConnector2">
            <a:avLst/>
          </a:prstGeom>
          <a:ln w="38100">
            <a:solidFill>
              <a:srgbClr val="A176B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24CCF74-47B6-7E3A-DBAA-DBF1E655ABF8}"/>
              </a:ext>
            </a:extLst>
          </p:cNvPr>
          <p:cNvCxnSpPr>
            <a:cxnSpLocks/>
            <a:stCxn id="7" idx="1"/>
            <a:endCxn id="8" idx="2"/>
          </p:cNvCxnSpPr>
          <p:nvPr/>
        </p:nvCxnSpPr>
        <p:spPr>
          <a:xfrm rot="10800000">
            <a:off x="2122450" y="3028950"/>
            <a:ext cx="1512848" cy="861614"/>
          </a:xfrm>
          <a:prstGeom prst="curvedConnector2">
            <a:avLst/>
          </a:prstGeom>
          <a:ln w="38100">
            <a:solidFill>
              <a:srgbClr val="A176B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AF3880E-97FC-A857-5F69-69B847814CCA}"/>
              </a:ext>
            </a:extLst>
          </p:cNvPr>
          <p:cNvCxnSpPr>
            <a:cxnSpLocks/>
            <a:stCxn id="8" idx="0"/>
            <a:endCxn id="3" idx="1"/>
          </p:cNvCxnSpPr>
          <p:nvPr/>
        </p:nvCxnSpPr>
        <p:spPr>
          <a:xfrm rot="5400000" flipH="1" flipV="1">
            <a:off x="2448068" y="927320"/>
            <a:ext cx="861613" cy="1512848"/>
          </a:xfrm>
          <a:prstGeom prst="curvedConnector2">
            <a:avLst/>
          </a:prstGeom>
          <a:ln w="38100">
            <a:solidFill>
              <a:srgbClr val="A176BB"/>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935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C75D-4403-3250-3EEF-D40B3629BE75}"/>
              </a:ext>
            </a:extLst>
          </p:cNvPr>
          <p:cNvSpPr>
            <a:spLocks noGrp="1"/>
          </p:cNvSpPr>
          <p:nvPr>
            <p:ph type="title"/>
          </p:nvPr>
        </p:nvSpPr>
        <p:spPr>
          <a:xfrm>
            <a:off x="1073700" y="202425"/>
            <a:ext cx="6996600" cy="1095152"/>
          </a:xfrm>
        </p:spPr>
        <p:txBody>
          <a:bodyPr/>
          <a:lstStyle/>
          <a:p>
            <a:r>
              <a:rPr lang="en-US" sz="3200" dirty="0"/>
              <a:t>Multiple Linear Regression – </a:t>
            </a:r>
            <a:br>
              <a:rPr lang="en-US" sz="3200" dirty="0"/>
            </a:br>
            <a:r>
              <a:rPr lang="en-US" sz="3200" b="0" dirty="0"/>
              <a:t>What to Build Model on?</a:t>
            </a:r>
          </a:p>
        </p:txBody>
      </p:sp>
      <p:sp>
        <p:nvSpPr>
          <p:cNvPr id="4" name="Content Placeholder 2">
            <a:extLst>
              <a:ext uri="{FF2B5EF4-FFF2-40B4-BE49-F238E27FC236}">
                <a16:creationId xmlns:a16="http://schemas.microsoft.com/office/drawing/2014/main" id="{0AEDA5B8-6A18-CE2B-253C-8EEAE940EF6C}"/>
              </a:ext>
            </a:extLst>
          </p:cNvPr>
          <p:cNvSpPr>
            <a:spLocks noGrp="1"/>
          </p:cNvSpPr>
          <p:nvPr/>
        </p:nvSpPr>
        <p:spPr>
          <a:xfrm>
            <a:off x="119168" y="2883416"/>
            <a:ext cx="7951132" cy="1479062"/>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9pPr>
          </a:lstStyle>
          <a:p>
            <a:r>
              <a:rPr lang="en-US" sz="1600" dirty="0">
                <a:solidFill>
                  <a:schemeClr val="bg1">
                    <a:lumMod val="50000"/>
                  </a:schemeClr>
                </a:solidFill>
              </a:rPr>
              <a:t>Council – numbers were too low to form trend</a:t>
            </a:r>
          </a:p>
          <a:p>
            <a:r>
              <a:rPr lang="en-US" sz="1600" dirty="0">
                <a:solidFill>
                  <a:schemeClr val="bg1">
                    <a:lumMod val="50000"/>
                  </a:schemeClr>
                </a:solidFill>
              </a:rPr>
              <a:t>Raw values and crude rates – would need to account for future changes in age structures of the population </a:t>
            </a:r>
          </a:p>
          <a:p>
            <a:r>
              <a:rPr lang="en-US" sz="1600" dirty="0">
                <a:solidFill>
                  <a:schemeClr val="bg1">
                    <a:lumMod val="50000"/>
                  </a:schemeClr>
                </a:solidFill>
              </a:rPr>
              <a:t>2 Models</a:t>
            </a:r>
          </a:p>
          <a:p>
            <a:r>
              <a:rPr lang="en-US" sz="1600" dirty="0">
                <a:solidFill>
                  <a:schemeClr val="bg1">
                    <a:lumMod val="50000"/>
                  </a:schemeClr>
                </a:solidFill>
              </a:rPr>
              <a:t>Focus on mortality model</a:t>
            </a:r>
            <a:endParaRPr lang="en-US" sz="1200" dirty="0">
              <a:solidFill>
                <a:schemeClr val="bg1">
                  <a:lumMod val="50000"/>
                </a:schemeClr>
              </a:solidFill>
            </a:endParaRPr>
          </a:p>
        </p:txBody>
      </p:sp>
      <p:sp>
        <p:nvSpPr>
          <p:cNvPr id="5" name="Content Placeholder 2">
            <a:extLst>
              <a:ext uri="{FF2B5EF4-FFF2-40B4-BE49-F238E27FC236}">
                <a16:creationId xmlns:a16="http://schemas.microsoft.com/office/drawing/2014/main" id="{3CA4B0C8-58C1-D923-B6E9-8CDED8AB6C7B}"/>
              </a:ext>
            </a:extLst>
          </p:cNvPr>
          <p:cNvSpPr txBox="1">
            <a:spLocks/>
          </p:cNvSpPr>
          <p:nvPr/>
        </p:nvSpPr>
        <p:spPr>
          <a:xfrm>
            <a:off x="7075816" y="3622947"/>
            <a:ext cx="1635277" cy="555590"/>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2000" dirty="0">
                <a:solidFill>
                  <a:srgbClr val="FF0000"/>
                </a:solidFill>
              </a:rPr>
              <a:t>Animate</a:t>
            </a:r>
            <a:endParaRPr lang="en-US" sz="1600" dirty="0">
              <a:solidFill>
                <a:srgbClr val="FF0000"/>
              </a:solidFill>
            </a:endParaRPr>
          </a:p>
        </p:txBody>
      </p:sp>
      <p:sp>
        <p:nvSpPr>
          <p:cNvPr id="6" name="TextBox 5">
            <a:extLst>
              <a:ext uri="{FF2B5EF4-FFF2-40B4-BE49-F238E27FC236}">
                <a16:creationId xmlns:a16="http://schemas.microsoft.com/office/drawing/2014/main" id="{8CEF8F26-4F60-6875-3C8B-D373AEC86B8D}"/>
              </a:ext>
            </a:extLst>
          </p:cNvPr>
          <p:cNvSpPr txBox="1"/>
          <p:nvPr/>
        </p:nvSpPr>
        <p:spPr>
          <a:xfrm>
            <a:off x="54418" y="2418097"/>
            <a:ext cx="2074607" cy="253916"/>
          </a:xfrm>
          <a:prstGeom prst="rect">
            <a:avLst/>
          </a:prstGeom>
          <a:solidFill>
            <a:schemeClr val="tx1">
              <a:lumMod val="60000"/>
              <a:lumOff val="40000"/>
            </a:schemeClr>
          </a:solidFill>
          <a:ln>
            <a:solidFill>
              <a:srgbClr val="A176BB"/>
            </a:solidFill>
          </a:ln>
        </p:spPr>
        <p:txBody>
          <a:bodyPr wrap="none" rtlCol="0">
            <a:spAutoFit/>
          </a:bodyPr>
          <a:lstStyle/>
          <a:p>
            <a:r>
              <a:rPr lang="en-US" sz="1050" dirty="0">
                <a:solidFill>
                  <a:schemeClr val="bg1"/>
                </a:solidFill>
                <a:latin typeface="Source Sans Pro" panose="020B0503030403020204" pitchFamily="34" charset="0"/>
                <a:ea typeface="Source Sans Pro" panose="020B0503030403020204" pitchFamily="34" charset="0"/>
              </a:rPr>
              <a:t>Raw Values  |  Crude Rates  |  EASR</a:t>
            </a:r>
          </a:p>
        </p:txBody>
      </p:sp>
      <p:cxnSp>
        <p:nvCxnSpPr>
          <p:cNvPr id="7" name="Straight Arrow Connector 6">
            <a:extLst>
              <a:ext uri="{FF2B5EF4-FFF2-40B4-BE49-F238E27FC236}">
                <a16:creationId xmlns:a16="http://schemas.microsoft.com/office/drawing/2014/main" id="{CC4FF1C0-F212-B266-7563-194A7FB1F48D}"/>
              </a:ext>
            </a:extLst>
          </p:cNvPr>
          <p:cNvCxnSpPr>
            <a:cxnSpLocks/>
            <a:stCxn id="15" idx="2"/>
            <a:endCxn id="6" idx="0"/>
          </p:cNvCxnSpPr>
          <p:nvPr/>
        </p:nvCxnSpPr>
        <p:spPr>
          <a:xfrm flipH="1">
            <a:off x="1091722" y="2173940"/>
            <a:ext cx="4017" cy="244157"/>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B24603D-B369-79EE-CDB4-A0677D39DFFE}"/>
              </a:ext>
            </a:extLst>
          </p:cNvPr>
          <p:cNvCxnSpPr>
            <a:cxnSpLocks/>
            <a:stCxn id="17" idx="2"/>
            <a:endCxn id="19" idx="0"/>
          </p:cNvCxnSpPr>
          <p:nvPr/>
        </p:nvCxnSpPr>
        <p:spPr>
          <a:xfrm>
            <a:off x="3465329" y="2062497"/>
            <a:ext cx="1" cy="355600"/>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C4DC01-D960-2FB6-F0F4-F7FB3F03533F}"/>
              </a:ext>
            </a:extLst>
          </p:cNvPr>
          <p:cNvSpPr txBox="1"/>
          <p:nvPr/>
        </p:nvSpPr>
        <p:spPr>
          <a:xfrm>
            <a:off x="1725851" y="1270285"/>
            <a:ext cx="883575" cy="276999"/>
          </a:xfrm>
          <a:prstGeom prst="rect">
            <a:avLst/>
          </a:prstGeom>
          <a:solidFill>
            <a:schemeClr val="tx1">
              <a:lumMod val="60000"/>
              <a:lumOff val="40000"/>
            </a:schemeClr>
          </a:solidFill>
          <a:ln>
            <a:solidFill>
              <a:srgbClr val="A176BB"/>
            </a:solidFill>
          </a:ln>
        </p:spPr>
        <p:txBody>
          <a:bodyPr wrap="none" rtlCol="0">
            <a:spAutoFit/>
          </a:bodyPr>
          <a:lstStyle/>
          <a:p>
            <a:r>
              <a:rPr lang="en-US" sz="1200" dirty="0">
                <a:solidFill>
                  <a:schemeClr val="bg1"/>
                </a:solidFill>
                <a:latin typeface="Source Sans Pro" panose="020B0503030403020204" pitchFamily="34" charset="0"/>
                <a:ea typeface="Source Sans Pro" panose="020B0503030403020204" pitchFamily="34" charset="0"/>
              </a:rPr>
              <a:t>Discharges</a:t>
            </a:r>
          </a:p>
        </p:txBody>
      </p:sp>
      <p:sp>
        <p:nvSpPr>
          <p:cNvPr id="10" name="TextBox 9">
            <a:extLst>
              <a:ext uri="{FF2B5EF4-FFF2-40B4-BE49-F238E27FC236}">
                <a16:creationId xmlns:a16="http://schemas.microsoft.com/office/drawing/2014/main" id="{E37F55CF-3B47-60A2-2CB1-71CEAF37F4C6}"/>
              </a:ext>
            </a:extLst>
          </p:cNvPr>
          <p:cNvSpPr txBox="1"/>
          <p:nvPr/>
        </p:nvSpPr>
        <p:spPr>
          <a:xfrm>
            <a:off x="6534576" y="1209423"/>
            <a:ext cx="764953" cy="276999"/>
          </a:xfrm>
          <a:prstGeom prst="rect">
            <a:avLst/>
          </a:prstGeom>
          <a:solidFill>
            <a:schemeClr val="tx1">
              <a:lumMod val="60000"/>
              <a:lumOff val="40000"/>
            </a:schemeClr>
          </a:solidFill>
          <a:ln>
            <a:solidFill>
              <a:srgbClr val="A176BB"/>
            </a:solidFill>
          </a:ln>
        </p:spPr>
        <p:txBody>
          <a:bodyPr wrap="none" rtlCol="0">
            <a:spAutoFit/>
          </a:bodyPr>
          <a:lstStyle/>
          <a:p>
            <a:r>
              <a:rPr lang="en-US" sz="1200" dirty="0">
                <a:solidFill>
                  <a:schemeClr val="bg1"/>
                </a:solidFill>
                <a:latin typeface="Source Sans Pro" panose="020B0503030403020204" pitchFamily="34" charset="0"/>
                <a:ea typeface="Source Sans Pro" panose="020B0503030403020204" pitchFamily="34" charset="0"/>
              </a:rPr>
              <a:t>Mortality</a:t>
            </a:r>
          </a:p>
        </p:txBody>
      </p:sp>
      <p:cxnSp>
        <p:nvCxnSpPr>
          <p:cNvPr id="11" name="Straight Arrow Connector 10">
            <a:extLst>
              <a:ext uri="{FF2B5EF4-FFF2-40B4-BE49-F238E27FC236}">
                <a16:creationId xmlns:a16="http://schemas.microsoft.com/office/drawing/2014/main" id="{A8FD5DA9-4865-52A5-0A11-C81A58A503AA}"/>
              </a:ext>
            </a:extLst>
          </p:cNvPr>
          <p:cNvCxnSpPr>
            <a:cxnSpLocks/>
            <a:stCxn id="9" idx="2"/>
            <a:endCxn id="15" idx="0"/>
          </p:cNvCxnSpPr>
          <p:nvPr/>
        </p:nvCxnSpPr>
        <p:spPr>
          <a:xfrm flipH="1">
            <a:off x="1095739" y="1547284"/>
            <a:ext cx="1071900" cy="349657"/>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0AEA3F-27C6-5645-679D-65496FFE38FE}"/>
              </a:ext>
            </a:extLst>
          </p:cNvPr>
          <p:cNvCxnSpPr>
            <a:cxnSpLocks/>
            <a:stCxn id="9" idx="2"/>
            <a:endCxn id="17" idx="0"/>
          </p:cNvCxnSpPr>
          <p:nvPr/>
        </p:nvCxnSpPr>
        <p:spPr>
          <a:xfrm>
            <a:off x="2167639" y="1547284"/>
            <a:ext cx="1297690" cy="238214"/>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BAABFC3-69A0-372B-EAC3-653402E31812}"/>
              </a:ext>
            </a:extLst>
          </p:cNvPr>
          <p:cNvCxnSpPr>
            <a:cxnSpLocks/>
            <a:stCxn id="10" idx="2"/>
            <a:endCxn id="16" idx="0"/>
          </p:cNvCxnSpPr>
          <p:nvPr/>
        </p:nvCxnSpPr>
        <p:spPr>
          <a:xfrm flipH="1">
            <a:off x="5761931" y="1486422"/>
            <a:ext cx="1155122" cy="324487"/>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6F6D20-03C1-897D-5B99-9658DB3EB11E}"/>
              </a:ext>
            </a:extLst>
          </p:cNvPr>
          <p:cNvCxnSpPr>
            <a:cxnSpLocks/>
            <a:stCxn id="10" idx="2"/>
            <a:endCxn id="18" idx="0"/>
          </p:cNvCxnSpPr>
          <p:nvPr/>
        </p:nvCxnSpPr>
        <p:spPr>
          <a:xfrm>
            <a:off x="6917053" y="1486422"/>
            <a:ext cx="1135225" cy="272020"/>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882BFE-6CBA-0082-65C1-44477EE06A9E}"/>
              </a:ext>
            </a:extLst>
          </p:cNvPr>
          <p:cNvSpPr txBox="1"/>
          <p:nvPr/>
        </p:nvSpPr>
        <p:spPr>
          <a:xfrm>
            <a:off x="580213" y="1896941"/>
            <a:ext cx="1031051" cy="276999"/>
          </a:xfrm>
          <a:prstGeom prst="rect">
            <a:avLst/>
          </a:prstGeom>
          <a:solidFill>
            <a:schemeClr val="tx1">
              <a:lumMod val="60000"/>
              <a:lumOff val="40000"/>
            </a:schemeClr>
          </a:solidFill>
          <a:ln>
            <a:solidFill>
              <a:srgbClr val="A176BB"/>
            </a:solidFill>
          </a:ln>
        </p:spPr>
        <p:txBody>
          <a:bodyPr wrap="none" rtlCol="0">
            <a:spAutoFit/>
          </a:bodyPr>
          <a:lstStyle/>
          <a:p>
            <a:r>
              <a:rPr lang="en-US" sz="1200" dirty="0">
                <a:solidFill>
                  <a:schemeClr val="bg1"/>
                </a:solidFill>
                <a:latin typeface="Source Sans Pro" panose="020B0503030403020204" pitchFamily="34" charset="0"/>
                <a:ea typeface="Source Sans Pro" panose="020B0503030403020204" pitchFamily="34" charset="0"/>
              </a:rPr>
              <a:t>Health Board</a:t>
            </a:r>
          </a:p>
        </p:txBody>
      </p:sp>
      <p:sp>
        <p:nvSpPr>
          <p:cNvPr id="16" name="TextBox 15">
            <a:extLst>
              <a:ext uri="{FF2B5EF4-FFF2-40B4-BE49-F238E27FC236}">
                <a16:creationId xmlns:a16="http://schemas.microsoft.com/office/drawing/2014/main" id="{9DD0F7D9-716C-FF27-4085-AAC623D82B25}"/>
              </a:ext>
            </a:extLst>
          </p:cNvPr>
          <p:cNvSpPr txBox="1"/>
          <p:nvPr/>
        </p:nvSpPr>
        <p:spPr>
          <a:xfrm>
            <a:off x="5246405" y="1810909"/>
            <a:ext cx="1031051" cy="276999"/>
          </a:xfrm>
          <a:prstGeom prst="rect">
            <a:avLst/>
          </a:prstGeom>
          <a:solidFill>
            <a:schemeClr val="tx1">
              <a:lumMod val="60000"/>
              <a:lumOff val="40000"/>
            </a:schemeClr>
          </a:solidFill>
          <a:ln>
            <a:solidFill>
              <a:srgbClr val="A176BB"/>
            </a:solidFill>
          </a:ln>
        </p:spPr>
        <p:txBody>
          <a:bodyPr wrap="none" rtlCol="0">
            <a:spAutoFit/>
          </a:bodyPr>
          <a:lstStyle/>
          <a:p>
            <a:r>
              <a:rPr lang="en-US" sz="1200" dirty="0">
                <a:solidFill>
                  <a:schemeClr val="bg1"/>
                </a:solidFill>
                <a:latin typeface="Source Sans Pro" panose="020B0503030403020204" pitchFamily="34" charset="0"/>
                <a:ea typeface="Source Sans Pro" panose="020B0503030403020204" pitchFamily="34" charset="0"/>
              </a:rPr>
              <a:t>Health Board</a:t>
            </a:r>
          </a:p>
        </p:txBody>
      </p:sp>
      <p:sp>
        <p:nvSpPr>
          <p:cNvPr id="17" name="TextBox 16">
            <a:extLst>
              <a:ext uri="{FF2B5EF4-FFF2-40B4-BE49-F238E27FC236}">
                <a16:creationId xmlns:a16="http://schemas.microsoft.com/office/drawing/2014/main" id="{E4D9D3C8-2804-9817-12C7-4EDA41490696}"/>
              </a:ext>
            </a:extLst>
          </p:cNvPr>
          <p:cNvSpPr txBox="1"/>
          <p:nvPr/>
        </p:nvSpPr>
        <p:spPr>
          <a:xfrm>
            <a:off x="3118118" y="1785498"/>
            <a:ext cx="694421" cy="276999"/>
          </a:xfrm>
          <a:prstGeom prst="rect">
            <a:avLst/>
          </a:prstGeom>
          <a:solidFill>
            <a:schemeClr val="tx1">
              <a:lumMod val="60000"/>
              <a:lumOff val="40000"/>
            </a:schemeClr>
          </a:solidFill>
          <a:ln>
            <a:solidFill>
              <a:srgbClr val="A176BB"/>
            </a:solidFill>
          </a:ln>
        </p:spPr>
        <p:txBody>
          <a:bodyPr wrap="none" rtlCol="0">
            <a:spAutoFit/>
          </a:bodyPr>
          <a:lstStyle/>
          <a:p>
            <a:r>
              <a:rPr lang="en-US" sz="1200" dirty="0">
                <a:solidFill>
                  <a:schemeClr val="bg1"/>
                </a:solidFill>
                <a:latin typeface="Source Sans Pro" panose="020B0503030403020204" pitchFamily="34" charset="0"/>
                <a:ea typeface="Source Sans Pro" panose="020B0503030403020204" pitchFamily="34" charset="0"/>
              </a:rPr>
              <a:t>Council</a:t>
            </a:r>
          </a:p>
        </p:txBody>
      </p:sp>
      <p:sp>
        <p:nvSpPr>
          <p:cNvPr id="18" name="TextBox 17">
            <a:extLst>
              <a:ext uri="{FF2B5EF4-FFF2-40B4-BE49-F238E27FC236}">
                <a16:creationId xmlns:a16="http://schemas.microsoft.com/office/drawing/2014/main" id="{0EEAA4B9-BA36-81B1-1F82-AA8BBDE3BF94}"/>
              </a:ext>
            </a:extLst>
          </p:cNvPr>
          <p:cNvSpPr txBox="1"/>
          <p:nvPr/>
        </p:nvSpPr>
        <p:spPr>
          <a:xfrm>
            <a:off x="7705067" y="1758442"/>
            <a:ext cx="694421" cy="276999"/>
          </a:xfrm>
          <a:prstGeom prst="rect">
            <a:avLst/>
          </a:prstGeom>
          <a:solidFill>
            <a:schemeClr val="tx1">
              <a:lumMod val="60000"/>
              <a:lumOff val="40000"/>
            </a:schemeClr>
          </a:solidFill>
          <a:ln>
            <a:solidFill>
              <a:srgbClr val="A176BB"/>
            </a:solidFill>
          </a:ln>
        </p:spPr>
        <p:txBody>
          <a:bodyPr wrap="none" rtlCol="0">
            <a:spAutoFit/>
          </a:bodyPr>
          <a:lstStyle/>
          <a:p>
            <a:r>
              <a:rPr lang="en-US" sz="1200" dirty="0">
                <a:solidFill>
                  <a:schemeClr val="bg1"/>
                </a:solidFill>
                <a:latin typeface="Source Sans Pro" panose="020B0503030403020204" pitchFamily="34" charset="0"/>
                <a:ea typeface="Source Sans Pro" panose="020B0503030403020204" pitchFamily="34" charset="0"/>
              </a:rPr>
              <a:t>Council</a:t>
            </a:r>
          </a:p>
        </p:txBody>
      </p:sp>
      <p:sp>
        <p:nvSpPr>
          <p:cNvPr id="19" name="TextBox 18">
            <a:extLst>
              <a:ext uri="{FF2B5EF4-FFF2-40B4-BE49-F238E27FC236}">
                <a16:creationId xmlns:a16="http://schemas.microsoft.com/office/drawing/2014/main" id="{1547B426-2861-4878-17B0-8B245EE8C59D}"/>
              </a:ext>
            </a:extLst>
          </p:cNvPr>
          <p:cNvSpPr txBox="1"/>
          <p:nvPr/>
        </p:nvSpPr>
        <p:spPr>
          <a:xfrm>
            <a:off x="2428026" y="2418097"/>
            <a:ext cx="2074607" cy="253916"/>
          </a:xfrm>
          <a:prstGeom prst="rect">
            <a:avLst/>
          </a:prstGeom>
          <a:solidFill>
            <a:schemeClr val="tx1">
              <a:lumMod val="60000"/>
              <a:lumOff val="40000"/>
            </a:schemeClr>
          </a:solidFill>
          <a:ln>
            <a:solidFill>
              <a:srgbClr val="A176BB"/>
            </a:solidFill>
          </a:ln>
        </p:spPr>
        <p:txBody>
          <a:bodyPr wrap="none" rtlCol="0">
            <a:spAutoFit/>
          </a:bodyPr>
          <a:lstStyle/>
          <a:p>
            <a:r>
              <a:rPr lang="en-US" sz="1050" dirty="0">
                <a:solidFill>
                  <a:schemeClr val="bg1"/>
                </a:solidFill>
                <a:latin typeface="Source Sans Pro" panose="020B0503030403020204" pitchFamily="34" charset="0"/>
                <a:ea typeface="Source Sans Pro" panose="020B0503030403020204" pitchFamily="34" charset="0"/>
              </a:rPr>
              <a:t>Raw Values  |  Crude Rates  |  EASR</a:t>
            </a:r>
          </a:p>
        </p:txBody>
      </p:sp>
      <p:sp>
        <p:nvSpPr>
          <p:cNvPr id="20" name="TextBox 19">
            <a:extLst>
              <a:ext uri="{FF2B5EF4-FFF2-40B4-BE49-F238E27FC236}">
                <a16:creationId xmlns:a16="http://schemas.microsoft.com/office/drawing/2014/main" id="{417A707B-C26D-CFC4-3E14-B9E757135C86}"/>
              </a:ext>
            </a:extLst>
          </p:cNvPr>
          <p:cNvSpPr txBox="1"/>
          <p:nvPr/>
        </p:nvSpPr>
        <p:spPr>
          <a:xfrm>
            <a:off x="4726504" y="2417841"/>
            <a:ext cx="2074607" cy="253916"/>
          </a:xfrm>
          <a:prstGeom prst="rect">
            <a:avLst/>
          </a:prstGeom>
          <a:solidFill>
            <a:schemeClr val="tx1">
              <a:lumMod val="60000"/>
              <a:lumOff val="40000"/>
            </a:schemeClr>
          </a:solidFill>
          <a:ln>
            <a:solidFill>
              <a:srgbClr val="A176BB"/>
            </a:solidFill>
          </a:ln>
        </p:spPr>
        <p:txBody>
          <a:bodyPr wrap="none" rtlCol="0">
            <a:spAutoFit/>
          </a:bodyPr>
          <a:lstStyle/>
          <a:p>
            <a:r>
              <a:rPr lang="en-US" sz="1050" dirty="0">
                <a:solidFill>
                  <a:schemeClr val="bg1"/>
                </a:solidFill>
                <a:latin typeface="Source Sans Pro" panose="020B0503030403020204" pitchFamily="34" charset="0"/>
                <a:ea typeface="Source Sans Pro" panose="020B0503030403020204" pitchFamily="34" charset="0"/>
              </a:rPr>
              <a:t>Raw Values  |  Crude Rates  |  EASR</a:t>
            </a:r>
          </a:p>
        </p:txBody>
      </p:sp>
      <p:sp>
        <p:nvSpPr>
          <p:cNvPr id="21" name="TextBox 20">
            <a:extLst>
              <a:ext uri="{FF2B5EF4-FFF2-40B4-BE49-F238E27FC236}">
                <a16:creationId xmlns:a16="http://schemas.microsoft.com/office/drawing/2014/main" id="{A63D5D8C-9963-39B0-1909-3497F5AB7155}"/>
              </a:ext>
            </a:extLst>
          </p:cNvPr>
          <p:cNvSpPr txBox="1"/>
          <p:nvPr/>
        </p:nvSpPr>
        <p:spPr>
          <a:xfrm>
            <a:off x="7014975" y="2417841"/>
            <a:ext cx="2074607" cy="253916"/>
          </a:xfrm>
          <a:prstGeom prst="rect">
            <a:avLst/>
          </a:prstGeom>
          <a:solidFill>
            <a:schemeClr val="tx1">
              <a:lumMod val="60000"/>
              <a:lumOff val="40000"/>
            </a:schemeClr>
          </a:solidFill>
          <a:ln>
            <a:solidFill>
              <a:srgbClr val="A176BB"/>
            </a:solidFill>
          </a:ln>
        </p:spPr>
        <p:txBody>
          <a:bodyPr wrap="none" rtlCol="0">
            <a:spAutoFit/>
          </a:bodyPr>
          <a:lstStyle/>
          <a:p>
            <a:r>
              <a:rPr lang="en-US" sz="1050" dirty="0">
                <a:solidFill>
                  <a:schemeClr val="bg1"/>
                </a:solidFill>
                <a:latin typeface="Source Sans Pro" panose="020B0503030403020204" pitchFamily="34" charset="0"/>
                <a:ea typeface="Source Sans Pro" panose="020B0503030403020204" pitchFamily="34" charset="0"/>
              </a:rPr>
              <a:t>Raw Values  |  Crude Rates  |  EASR</a:t>
            </a:r>
          </a:p>
        </p:txBody>
      </p:sp>
      <p:cxnSp>
        <p:nvCxnSpPr>
          <p:cNvPr id="22" name="Straight Arrow Connector 21">
            <a:extLst>
              <a:ext uri="{FF2B5EF4-FFF2-40B4-BE49-F238E27FC236}">
                <a16:creationId xmlns:a16="http://schemas.microsoft.com/office/drawing/2014/main" id="{2A3E0502-A88B-26F7-138F-D5395121A67A}"/>
              </a:ext>
            </a:extLst>
          </p:cNvPr>
          <p:cNvCxnSpPr>
            <a:cxnSpLocks/>
            <a:stCxn id="16" idx="2"/>
            <a:endCxn id="20" idx="0"/>
          </p:cNvCxnSpPr>
          <p:nvPr/>
        </p:nvCxnSpPr>
        <p:spPr>
          <a:xfrm>
            <a:off x="5761931" y="2087908"/>
            <a:ext cx="1877" cy="329933"/>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9B6FCD0-4656-4FDB-1FDF-763D79EA0D31}"/>
              </a:ext>
            </a:extLst>
          </p:cNvPr>
          <p:cNvCxnSpPr>
            <a:cxnSpLocks/>
            <a:stCxn id="18" idx="2"/>
            <a:endCxn id="21" idx="0"/>
          </p:cNvCxnSpPr>
          <p:nvPr/>
        </p:nvCxnSpPr>
        <p:spPr>
          <a:xfrm>
            <a:off x="8052278" y="2035441"/>
            <a:ext cx="1" cy="382400"/>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9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6287-1EC6-F998-18E9-F1DCE947CA8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DD52785-28C1-9B98-B7D0-DE3CEDB62569}"/>
              </a:ext>
            </a:extLst>
          </p:cNvPr>
          <p:cNvSpPr>
            <a:spLocks noGrp="1"/>
          </p:cNvSpPr>
          <p:nvPr>
            <p:ph type="body" idx="1"/>
          </p:nvPr>
        </p:nvSpPr>
        <p:spPr/>
        <p:txBody>
          <a:bodyPr/>
          <a:lstStyle/>
          <a:p>
            <a:r>
              <a:rPr lang="en-US" dirty="0"/>
              <a:t>Test-train split – didn’t do because of the nature of the data – only have one row per year per “category”. Tried holding back later years but predictions were bad because of covid effects.</a:t>
            </a:r>
          </a:p>
          <a:p>
            <a:r>
              <a:rPr lang="en-US" dirty="0"/>
              <a:t>What if we train model on years before covid – up to 2019?</a:t>
            </a:r>
          </a:p>
          <a:p>
            <a:r>
              <a:rPr lang="en-US" dirty="0"/>
              <a:t>Logged discharge and deaths</a:t>
            </a:r>
          </a:p>
          <a:p>
            <a:r>
              <a:rPr lang="en-US" dirty="0"/>
              <a:t>Added interactions – took R2 from 0.63 to 0.79</a:t>
            </a:r>
          </a:p>
          <a:p>
            <a:endParaRPr lang="en-US" dirty="0"/>
          </a:p>
        </p:txBody>
      </p:sp>
    </p:spTree>
    <p:extLst>
      <p:ext uri="{BB962C8B-B14F-4D97-AF65-F5344CB8AC3E}">
        <p14:creationId xmlns:p14="http://schemas.microsoft.com/office/powerpoint/2010/main" val="124846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4724A-C0B8-BCFD-A3EB-2A487015C9DB}"/>
              </a:ext>
            </a:extLst>
          </p:cNvPr>
          <p:cNvSpPr>
            <a:spLocks noGrp="1"/>
          </p:cNvSpPr>
          <p:nvPr>
            <p:ph type="title"/>
          </p:nvPr>
        </p:nvSpPr>
        <p:spPr/>
        <p:txBody>
          <a:bodyPr/>
          <a:lstStyle/>
          <a:p>
            <a:r>
              <a:rPr lang="en-US" dirty="0"/>
              <a:t>AIC and BIC</a:t>
            </a:r>
          </a:p>
        </p:txBody>
      </p:sp>
      <p:pic>
        <p:nvPicPr>
          <p:cNvPr id="4" name="Picture 3">
            <a:extLst>
              <a:ext uri="{FF2B5EF4-FFF2-40B4-BE49-F238E27FC236}">
                <a16:creationId xmlns:a16="http://schemas.microsoft.com/office/drawing/2014/main" id="{52A514A7-9F95-18EF-857A-70E6D939BD7E}"/>
              </a:ext>
            </a:extLst>
          </p:cNvPr>
          <p:cNvPicPr>
            <a:picLocks noChangeAspect="1"/>
          </p:cNvPicPr>
          <p:nvPr/>
        </p:nvPicPr>
        <p:blipFill>
          <a:blip r:embed="rId2"/>
          <a:stretch>
            <a:fillRect/>
          </a:stretch>
        </p:blipFill>
        <p:spPr>
          <a:xfrm>
            <a:off x="428122" y="962086"/>
            <a:ext cx="5205544" cy="3219327"/>
          </a:xfrm>
          <a:prstGeom prst="rect">
            <a:avLst/>
          </a:prstGeom>
        </p:spPr>
      </p:pic>
      <p:sp>
        <p:nvSpPr>
          <p:cNvPr id="5" name="TextBox 4">
            <a:extLst>
              <a:ext uri="{FF2B5EF4-FFF2-40B4-BE49-F238E27FC236}">
                <a16:creationId xmlns:a16="http://schemas.microsoft.com/office/drawing/2014/main" id="{DEF1770A-89AA-5F33-3D7E-8CBD6641CC1B}"/>
              </a:ext>
            </a:extLst>
          </p:cNvPr>
          <p:cNvSpPr txBox="1"/>
          <p:nvPr/>
        </p:nvSpPr>
        <p:spPr>
          <a:xfrm>
            <a:off x="6289705" y="1026473"/>
            <a:ext cx="2530810" cy="2246769"/>
          </a:xfrm>
          <a:prstGeom prst="rect">
            <a:avLst/>
          </a:prstGeom>
          <a:noFill/>
        </p:spPr>
        <p:txBody>
          <a:bodyPr wrap="square">
            <a:spAutoFit/>
          </a:bodyPr>
          <a:lstStyle/>
          <a:p>
            <a:r>
              <a:rPr lang="en-US" b="1" dirty="0">
                <a:solidFill>
                  <a:schemeClr val="bg1">
                    <a:lumMod val="50000"/>
                  </a:schemeClr>
                </a:solidFill>
                <a:latin typeface="Source Sans Pro" panose="020B0503030403020204" pitchFamily="34" charset="0"/>
                <a:ea typeface="Source Sans Pro" panose="020B0503030403020204" pitchFamily="34" charset="0"/>
              </a:rPr>
              <a:t>Model</a:t>
            </a:r>
          </a:p>
          <a:p>
            <a:r>
              <a:rPr lang="en-US" sz="1400" dirty="0">
                <a:solidFill>
                  <a:schemeClr val="bg1">
                    <a:lumMod val="50000"/>
                  </a:schemeClr>
                </a:solidFill>
                <a:latin typeface="Source Sans Pro" panose="020B0503030403020204" pitchFamily="34" charset="0"/>
                <a:ea typeface="Source Sans Pro" panose="020B0503030403020204" pitchFamily="34" charset="0"/>
              </a:rPr>
              <a:t>log(1 + </a:t>
            </a:r>
            <a:r>
              <a:rPr lang="en-US" sz="1400" dirty="0" err="1">
                <a:solidFill>
                  <a:schemeClr val="bg1">
                    <a:lumMod val="50000"/>
                  </a:schemeClr>
                </a:solidFill>
                <a:latin typeface="Source Sans Pro" panose="020B0503030403020204" pitchFamily="34" charset="0"/>
                <a:ea typeface="Source Sans Pro" panose="020B0503030403020204" pitchFamily="34" charset="0"/>
              </a:rPr>
              <a:t>easr</a:t>
            </a:r>
            <a:r>
              <a:rPr lang="en-US" sz="1400" dirty="0">
                <a:solidFill>
                  <a:schemeClr val="bg1">
                    <a:lumMod val="50000"/>
                  </a:schemeClr>
                </a:solidFill>
                <a:latin typeface="Source Sans Pro" panose="020B0503030403020204" pitchFamily="34" charset="0"/>
                <a:ea typeface="Source Sans Pro" panose="020B0503030403020204" pitchFamily="34" charset="0"/>
              </a:rPr>
              <a:t>) ~ age +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a:solidFill>
                  <a:schemeClr val="bg1">
                    <a:lumMod val="50000"/>
                  </a:schemeClr>
                </a:solidFill>
                <a:latin typeface="Source Sans Pro" panose="020B0503030403020204" pitchFamily="34" charset="0"/>
                <a:ea typeface="Source Sans Pro" panose="020B0503030403020204" pitchFamily="34" charset="0"/>
              </a:rPr>
              <a:t>diagnosis +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hbr_name</a:t>
            </a:r>
            <a:r>
              <a:rPr lang="en-US" sz="1400" dirty="0">
                <a:solidFill>
                  <a:schemeClr val="bg1">
                    <a:lumMod val="50000"/>
                  </a:schemeClr>
                </a:solidFill>
                <a:latin typeface="Source Sans Pro" panose="020B0503030403020204" pitchFamily="34" charset="0"/>
                <a:ea typeface="Source Sans Pro" panose="020B0503030403020204" pitchFamily="34" charset="0"/>
              </a:rPr>
              <a:t> +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a:solidFill>
                  <a:schemeClr val="bg1">
                    <a:lumMod val="50000"/>
                  </a:schemeClr>
                </a:solidFill>
                <a:latin typeface="Source Sans Pro" panose="020B0503030403020204" pitchFamily="34" charset="0"/>
                <a:ea typeface="Source Sans Pro" panose="020B0503030403020204" pitchFamily="34" charset="0"/>
              </a:rPr>
              <a:t>year + sex +</a:t>
            </a:r>
          </a:p>
          <a:p>
            <a:r>
              <a:rPr lang="en-US" sz="1400"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diagnosis:age</a:t>
            </a:r>
            <a:r>
              <a:rPr lang="en-US" sz="1400" dirty="0">
                <a:solidFill>
                  <a:schemeClr val="bg1">
                    <a:lumMod val="50000"/>
                  </a:schemeClr>
                </a:solidFill>
                <a:latin typeface="Source Sans Pro" panose="020B0503030403020204" pitchFamily="34" charset="0"/>
                <a:ea typeface="Source Sans Pro" panose="020B0503030403020204" pitchFamily="34" charset="0"/>
              </a:rPr>
              <a:t>  +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diagnosis:sex</a:t>
            </a:r>
            <a:r>
              <a:rPr lang="en-US" sz="1400" dirty="0">
                <a:solidFill>
                  <a:schemeClr val="bg1">
                    <a:lumMod val="50000"/>
                  </a:schemeClr>
                </a:solidFill>
                <a:latin typeface="Source Sans Pro" panose="020B0503030403020204" pitchFamily="34" charset="0"/>
                <a:ea typeface="Source Sans Pro" panose="020B0503030403020204" pitchFamily="34" charset="0"/>
              </a:rPr>
              <a:t>+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age:sex</a:t>
            </a:r>
            <a:r>
              <a:rPr lang="en-US" sz="1400" dirty="0">
                <a:solidFill>
                  <a:schemeClr val="bg1">
                    <a:lumMod val="50000"/>
                  </a:schemeClr>
                </a:solidFill>
                <a:latin typeface="Source Sans Pro" panose="020B0503030403020204" pitchFamily="34" charset="0"/>
                <a:ea typeface="Source Sans Pro" panose="020B0503030403020204" pitchFamily="34" charset="0"/>
              </a:rPr>
              <a:t> +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age:hbr_name</a:t>
            </a:r>
            <a:r>
              <a:rPr lang="en-US" sz="1400" dirty="0">
                <a:solidFill>
                  <a:schemeClr val="bg1">
                    <a:lumMod val="50000"/>
                  </a:schemeClr>
                </a:solidFill>
                <a:latin typeface="Source Sans Pro" panose="020B0503030403020204" pitchFamily="34" charset="0"/>
                <a:ea typeface="Source Sans Pro" panose="020B0503030403020204" pitchFamily="34" charset="0"/>
              </a:rPr>
              <a:t> +</a:t>
            </a:r>
          </a:p>
          <a:p>
            <a:r>
              <a:rPr lang="en-US" sz="1400"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diagnosis:age:sex</a:t>
            </a:r>
            <a:endParaRPr lang="en-US" sz="1400" dirty="0">
              <a:solidFill>
                <a:schemeClr val="bg1">
                  <a:lumMod val="50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63915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98D6-6AA6-313E-AFCE-621DD66CF0D2}"/>
              </a:ext>
            </a:extLst>
          </p:cNvPr>
          <p:cNvSpPr>
            <a:spLocks noGrp="1"/>
          </p:cNvSpPr>
          <p:nvPr>
            <p:ph type="title"/>
          </p:nvPr>
        </p:nvSpPr>
        <p:spPr/>
        <p:txBody>
          <a:bodyPr/>
          <a:lstStyle/>
          <a:p>
            <a:r>
              <a:rPr lang="en-US" dirty="0"/>
              <a:t>Real vs Model Predicted Values</a:t>
            </a:r>
          </a:p>
        </p:txBody>
      </p:sp>
      <p:sp>
        <p:nvSpPr>
          <p:cNvPr id="3" name="Text Placeholder 2">
            <a:extLst>
              <a:ext uri="{FF2B5EF4-FFF2-40B4-BE49-F238E27FC236}">
                <a16:creationId xmlns:a16="http://schemas.microsoft.com/office/drawing/2014/main" id="{D414AFC9-4F49-380C-93CC-AA499D370FA0}"/>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96BD322-4E75-36C8-73E6-5AD02A5E8E91}"/>
              </a:ext>
            </a:extLst>
          </p:cNvPr>
          <p:cNvPicPr>
            <a:picLocks noChangeAspect="1"/>
          </p:cNvPicPr>
          <p:nvPr/>
        </p:nvPicPr>
        <p:blipFill>
          <a:blip r:embed="rId2"/>
          <a:stretch>
            <a:fillRect/>
          </a:stretch>
        </p:blipFill>
        <p:spPr>
          <a:xfrm>
            <a:off x="1811382" y="1247386"/>
            <a:ext cx="5003707" cy="3094502"/>
          </a:xfrm>
          <a:prstGeom prst="rect">
            <a:avLst/>
          </a:prstGeom>
        </p:spPr>
      </p:pic>
    </p:spTree>
    <p:extLst>
      <p:ext uri="{BB962C8B-B14F-4D97-AF65-F5344CB8AC3E}">
        <p14:creationId xmlns:p14="http://schemas.microsoft.com/office/powerpoint/2010/main" val="261593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16050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Outline</a:t>
            </a:r>
            <a:endParaRPr dirty="0">
              <a:solidFill>
                <a:schemeClr val="accent2"/>
              </a:solidFill>
            </a:endParaRPr>
          </a:p>
        </p:txBody>
      </p:sp>
      <p:sp>
        <p:nvSpPr>
          <p:cNvPr id="500" name="Google Shape;500;p18"/>
          <p:cNvSpPr txBox="1">
            <a:spLocks noGrp="1"/>
          </p:cNvSpPr>
          <p:nvPr>
            <p:ph type="body" idx="1"/>
          </p:nvPr>
        </p:nvSpPr>
        <p:spPr>
          <a:xfrm>
            <a:off x="997473" y="1062446"/>
            <a:ext cx="6996600" cy="3196045"/>
          </a:xfrm>
          <a:prstGeom prst="rect">
            <a:avLst/>
          </a:prstGeom>
        </p:spPr>
        <p:txBody>
          <a:bodyPr spcFirstLastPara="1" wrap="square" lIns="91425" tIns="91425" rIns="91425" bIns="91425" anchor="t" anchorCtr="0">
            <a:normAutofit/>
          </a:bodyPr>
          <a:lstStyle/>
          <a:p>
            <a:r>
              <a:rPr lang="en-US" dirty="0"/>
              <a:t>Introduction</a:t>
            </a:r>
          </a:p>
          <a:p>
            <a:pPr lvl="1">
              <a:buClr>
                <a:schemeClr val="bg1">
                  <a:lumMod val="50000"/>
                </a:schemeClr>
              </a:buClr>
              <a:buFont typeface="Arial" panose="020B0604020202020204" pitchFamily="34" charset="0"/>
              <a:buChar char="•"/>
            </a:pPr>
            <a:r>
              <a:rPr lang="en-US" dirty="0">
                <a:solidFill>
                  <a:schemeClr val="bg1">
                    <a:lumMod val="50000"/>
                  </a:schemeClr>
                </a:solidFill>
              </a:rPr>
              <a:t>Cerebrovascular disease (CVD)</a:t>
            </a:r>
          </a:p>
          <a:p>
            <a:pPr lvl="1">
              <a:buClr>
                <a:schemeClr val="bg1">
                  <a:lumMod val="50000"/>
                </a:schemeClr>
              </a:buClr>
              <a:buFont typeface="Arial" panose="020B0604020202020204" pitchFamily="34" charset="0"/>
              <a:buChar char="•"/>
            </a:pPr>
            <a:r>
              <a:rPr lang="en-US" dirty="0">
                <a:solidFill>
                  <a:schemeClr val="bg1">
                    <a:lumMod val="50000"/>
                  </a:schemeClr>
                </a:solidFill>
              </a:rPr>
              <a:t>Relevant statistics</a:t>
            </a:r>
          </a:p>
          <a:p>
            <a:pPr lvl="1">
              <a:buClr>
                <a:schemeClr val="bg1">
                  <a:lumMod val="50000"/>
                </a:schemeClr>
              </a:buClr>
              <a:buFont typeface="Arial" panose="020B0604020202020204" pitchFamily="34" charset="0"/>
              <a:buChar char="•"/>
            </a:pPr>
            <a:r>
              <a:rPr lang="en-US" dirty="0">
                <a:solidFill>
                  <a:schemeClr val="bg1">
                    <a:lumMod val="50000"/>
                  </a:schemeClr>
                </a:solidFill>
              </a:rPr>
              <a:t>Data</a:t>
            </a:r>
          </a:p>
          <a:p>
            <a:r>
              <a:rPr lang="en-US" dirty="0"/>
              <a:t>Types of CVD – discharge and mortality data</a:t>
            </a:r>
          </a:p>
          <a:p>
            <a:pPr lvl="1">
              <a:buClr>
                <a:schemeClr val="bg1">
                  <a:lumMod val="50000"/>
                </a:schemeClr>
              </a:buClr>
              <a:buFont typeface="Arial" panose="020B0604020202020204" pitchFamily="34" charset="0"/>
              <a:buChar char="•"/>
            </a:pPr>
            <a:r>
              <a:rPr lang="en-US" dirty="0">
                <a:solidFill>
                  <a:schemeClr val="bg1">
                    <a:lumMod val="50000"/>
                  </a:schemeClr>
                </a:solidFill>
              </a:rPr>
              <a:t>Age</a:t>
            </a:r>
          </a:p>
          <a:p>
            <a:pPr lvl="1">
              <a:buClr>
                <a:schemeClr val="bg1">
                  <a:lumMod val="50000"/>
                </a:schemeClr>
              </a:buClr>
              <a:buFont typeface="Arial" panose="020B0604020202020204" pitchFamily="34" charset="0"/>
              <a:buChar char="•"/>
            </a:pPr>
            <a:r>
              <a:rPr lang="en-US" dirty="0">
                <a:solidFill>
                  <a:schemeClr val="bg1">
                    <a:lumMod val="50000"/>
                  </a:schemeClr>
                </a:solidFill>
              </a:rPr>
              <a:t>Sex</a:t>
            </a:r>
          </a:p>
          <a:p>
            <a:pPr lvl="1">
              <a:buClr>
                <a:schemeClr val="bg1">
                  <a:lumMod val="50000"/>
                </a:schemeClr>
              </a:buClr>
              <a:buFont typeface="Arial" panose="020B0604020202020204" pitchFamily="34" charset="0"/>
              <a:buChar char="•"/>
            </a:pPr>
            <a:r>
              <a:rPr lang="en-US" dirty="0">
                <a:solidFill>
                  <a:schemeClr val="bg1">
                    <a:lumMod val="50000"/>
                  </a:schemeClr>
                </a:solidFill>
              </a:rPr>
              <a:t>Geographic area</a:t>
            </a:r>
          </a:p>
          <a:p>
            <a:r>
              <a:rPr lang="en-US" dirty="0"/>
              <a:t>Can we predict future CVD rates?</a:t>
            </a:r>
          </a:p>
          <a:p>
            <a:pPr lvl="1" indent="-355600">
              <a:spcBef>
                <a:spcPts val="600"/>
              </a:spcBef>
              <a:buClr>
                <a:schemeClr val="bg1">
                  <a:lumMod val="50000"/>
                </a:schemeClr>
              </a:buClr>
              <a:buSzPct val="120000"/>
              <a:buFont typeface="Arial" panose="020B0604020202020204" pitchFamily="34" charset="0"/>
              <a:buChar char="•"/>
            </a:pPr>
            <a:endParaRPr dirty="0">
              <a:solidFill>
                <a:schemeClr val="bg1">
                  <a:lumMod val="50000"/>
                </a:schemeClr>
              </a:solidFill>
            </a:endParaRPr>
          </a:p>
        </p:txBody>
      </p:sp>
      <p:sp>
        <p:nvSpPr>
          <p:cNvPr id="2" name="TextBox 1">
            <a:extLst>
              <a:ext uri="{FF2B5EF4-FFF2-40B4-BE49-F238E27FC236}">
                <a16:creationId xmlns:a16="http://schemas.microsoft.com/office/drawing/2014/main" id="{B747CC71-5A4E-4073-ACAE-D235FA725DBA}"/>
              </a:ext>
            </a:extLst>
          </p:cNvPr>
          <p:cNvSpPr txBox="1"/>
          <p:nvPr/>
        </p:nvSpPr>
        <p:spPr>
          <a:xfrm>
            <a:off x="6802846" y="1460139"/>
            <a:ext cx="2146300" cy="738664"/>
          </a:xfrm>
          <a:prstGeom prst="rect">
            <a:avLst/>
          </a:prstGeom>
          <a:noFill/>
        </p:spPr>
        <p:txBody>
          <a:bodyPr wrap="square">
            <a:spAutoFit/>
          </a:bodyPr>
          <a:lstStyle/>
          <a:p>
            <a:pPr>
              <a:buFont typeface="Arial" panose="020B0604020202020204" pitchFamily="34" charset="0"/>
              <a:buChar char="•"/>
            </a:pPr>
            <a:r>
              <a:rPr lang="en-GB" dirty="0">
                <a:solidFill>
                  <a:srgbClr val="FF0000"/>
                </a:solidFill>
                <a:effectLst/>
                <a:latin typeface="Source Sans Pro" panose="020B0503030403020204" pitchFamily="34" charset="0"/>
                <a:ea typeface="Source Sans Pro" panose="020B0503030403020204" pitchFamily="34" charset="0"/>
              </a:rPr>
              <a:t>Could put logos for R packages used on relevant page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F2E1-AD57-59CA-9F43-818C655E4748}"/>
              </a:ext>
            </a:extLst>
          </p:cNvPr>
          <p:cNvSpPr>
            <a:spLocks noGrp="1"/>
          </p:cNvSpPr>
          <p:nvPr>
            <p:ph type="title"/>
          </p:nvPr>
        </p:nvSpPr>
        <p:spPr/>
        <p:txBody>
          <a:bodyPr/>
          <a:lstStyle/>
          <a:p>
            <a:r>
              <a:rPr lang="en-US" dirty="0"/>
              <a:t>Predicting the Future</a:t>
            </a:r>
          </a:p>
        </p:txBody>
      </p:sp>
      <p:sp>
        <p:nvSpPr>
          <p:cNvPr id="3" name="Text Placeholder 2">
            <a:extLst>
              <a:ext uri="{FF2B5EF4-FFF2-40B4-BE49-F238E27FC236}">
                <a16:creationId xmlns:a16="http://schemas.microsoft.com/office/drawing/2014/main" id="{EE36A0AC-8F2E-1FAE-2E86-810DE4558F9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EFB600AD-0F4E-DEE1-6599-30525751C7E6}"/>
              </a:ext>
            </a:extLst>
          </p:cNvPr>
          <p:cNvPicPr>
            <a:picLocks noChangeAspect="1"/>
          </p:cNvPicPr>
          <p:nvPr/>
        </p:nvPicPr>
        <p:blipFill>
          <a:blip r:embed="rId2"/>
          <a:stretch>
            <a:fillRect/>
          </a:stretch>
        </p:blipFill>
        <p:spPr>
          <a:xfrm>
            <a:off x="1875929" y="937125"/>
            <a:ext cx="5392142" cy="3334727"/>
          </a:xfrm>
          <a:prstGeom prst="rect">
            <a:avLst/>
          </a:prstGeom>
        </p:spPr>
      </p:pic>
    </p:spTree>
    <p:extLst>
      <p:ext uri="{BB962C8B-B14F-4D97-AF65-F5344CB8AC3E}">
        <p14:creationId xmlns:p14="http://schemas.microsoft.com/office/powerpoint/2010/main" val="1288911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9B6AA-AF55-7BC4-948D-A92957B72DF1}"/>
              </a:ext>
            </a:extLst>
          </p:cNvPr>
          <p:cNvSpPr>
            <a:spLocks noGrp="1"/>
          </p:cNvSpPr>
          <p:nvPr>
            <p:ph type="title"/>
          </p:nvPr>
        </p:nvSpPr>
        <p:spPr/>
        <p:txBody>
          <a:bodyPr/>
          <a:lstStyle/>
          <a:p>
            <a:r>
              <a:rPr lang="en-US" dirty="0"/>
              <a:t>Predicting the Future</a:t>
            </a:r>
          </a:p>
        </p:txBody>
      </p:sp>
      <p:sp>
        <p:nvSpPr>
          <p:cNvPr id="4" name="Content Placeholder 2">
            <a:extLst>
              <a:ext uri="{FF2B5EF4-FFF2-40B4-BE49-F238E27FC236}">
                <a16:creationId xmlns:a16="http://schemas.microsoft.com/office/drawing/2014/main" id="{FDA5FCD3-BCAF-3E94-8AF9-7454FE416C25}"/>
              </a:ext>
            </a:extLst>
          </p:cNvPr>
          <p:cNvSpPr txBox="1">
            <a:spLocks/>
          </p:cNvSpPr>
          <p:nvPr/>
        </p:nvSpPr>
        <p:spPr>
          <a:xfrm>
            <a:off x="223324" y="788470"/>
            <a:ext cx="4094852" cy="823371"/>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bg1">
                  <a:lumMod val="50000"/>
                </a:schemeClr>
              </a:buClr>
              <a:buSzPct val="80000"/>
              <a:buFont typeface="Source Sans Pro"/>
              <a:buChar char="◉"/>
              <a:defRPr sz="2000" b="0" i="0" u="none" strike="noStrike" cap="none">
                <a:solidFill>
                  <a:schemeClr val="bg1">
                    <a:lumMod val="50000"/>
                  </a:schemeClr>
                </a:solidFill>
                <a:latin typeface="Source Sans Pro" panose="020B0503030403020204" pitchFamily="34" charset="0"/>
                <a:ea typeface="Source Sans Pro" panose="020B0503030403020204" pitchFamily="34" charset="0"/>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dirty="0"/>
              <a:t>Model good at predicting some categories…</a:t>
            </a:r>
          </a:p>
          <a:p>
            <a:pPr marL="0" indent="0">
              <a:buFont typeface="Source Sans Pro"/>
              <a:buNone/>
            </a:pPr>
            <a:endParaRPr lang="en-US" dirty="0"/>
          </a:p>
        </p:txBody>
      </p:sp>
      <p:pic>
        <p:nvPicPr>
          <p:cNvPr id="5" name="Picture 4">
            <a:extLst>
              <a:ext uri="{FF2B5EF4-FFF2-40B4-BE49-F238E27FC236}">
                <a16:creationId xmlns:a16="http://schemas.microsoft.com/office/drawing/2014/main" id="{E50B1B17-2348-8519-EA03-3C98FAA3302F}"/>
              </a:ext>
            </a:extLst>
          </p:cNvPr>
          <p:cNvPicPr>
            <a:picLocks noChangeAspect="1"/>
          </p:cNvPicPr>
          <p:nvPr/>
        </p:nvPicPr>
        <p:blipFill rotWithShape="1">
          <a:blip r:embed="rId2"/>
          <a:srcRect r="74057" b="75732"/>
          <a:stretch/>
        </p:blipFill>
        <p:spPr>
          <a:xfrm>
            <a:off x="600235" y="2616162"/>
            <a:ext cx="1783003" cy="1031507"/>
          </a:xfrm>
          <a:prstGeom prst="rect">
            <a:avLst/>
          </a:prstGeom>
        </p:spPr>
      </p:pic>
      <p:pic>
        <p:nvPicPr>
          <p:cNvPr id="6" name="Picture 5">
            <a:extLst>
              <a:ext uri="{FF2B5EF4-FFF2-40B4-BE49-F238E27FC236}">
                <a16:creationId xmlns:a16="http://schemas.microsoft.com/office/drawing/2014/main" id="{46F3CCC5-E165-8334-BE10-5914A0238AA7}"/>
              </a:ext>
            </a:extLst>
          </p:cNvPr>
          <p:cNvPicPr>
            <a:picLocks noChangeAspect="1"/>
          </p:cNvPicPr>
          <p:nvPr/>
        </p:nvPicPr>
        <p:blipFill rotWithShape="1">
          <a:blip r:embed="rId3"/>
          <a:srcRect t="45923" r="55738"/>
          <a:stretch/>
        </p:blipFill>
        <p:spPr>
          <a:xfrm>
            <a:off x="1978615" y="1611841"/>
            <a:ext cx="1300703" cy="982795"/>
          </a:xfrm>
          <a:prstGeom prst="rect">
            <a:avLst/>
          </a:prstGeom>
        </p:spPr>
      </p:pic>
      <p:pic>
        <p:nvPicPr>
          <p:cNvPr id="7" name="Picture 6">
            <a:extLst>
              <a:ext uri="{FF2B5EF4-FFF2-40B4-BE49-F238E27FC236}">
                <a16:creationId xmlns:a16="http://schemas.microsoft.com/office/drawing/2014/main" id="{F734740B-3EE7-D79D-A8A2-DB2F7CD26AFD}"/>
              </a:ext>
            </a:extLst>
          </p:cNvPr>
          <p:cNvPicPr>
            <a:picLocks noChangeAspect="1"/>
          </p:cNvPicPr>
          <p:nvPr/>
        </p:nvPicPr>
        <p:blipFill rotWithShape="1">
          <a:blip r:embed="rId4"/>
          <a:srcRect r="55818" b="52980"/>
          <a:stretch/>
        </p:blipFill>
        <p:spPr>
          <a:xfrm>
            <a:off x="191035" y="1613406"/>
            <a:ext cx="1300702" cy="856082"/>
          </a:xfrm>
          <a:prstGeom prst="rect">
            <a:avLst/>
          </a:prstGeom>
        </p:spPr>
      </p:pic>
      <p:pic>
        <p:nvPicPr>
          <p:cNvPr id="8" name="Picture 7">
            <a:extLst>
              <a:ext uri="{FF2B5EF4-FFF2-40B4-BE49-F238E27FC236}">
                <a16:creationId xmlns:a16="http://schemas.microsoft.com/office/drawing/2014/main" id="{E061C1A9-48AC-BCA4-3452-37D6B79FD488}"/>
              </a:ext>
            </a:extLst>
          </p:cNvPr>
          <p:cNvPicPr>
            <a:picLocks noChangeAspect="1"/>
          </p:cNvPicPr>
          <p:nvPr/>
        </p:nvPicPr>
        <p:blipFill rotWithShape="1">
          <a:blip r:embed="rId2"/>
          <a:srcRect l="44482" t="23434" r="35696" b="52168"/>
          <a:stretch/>
        </p:blipFill>
        <p:spPr>
          <a:xfrm>
            <a:off x="6060811" y="2817727"/>
            <a:ext cx="1399906" cy="1065605"/>
          </a:xfrm>
          <a:prstGeom prst="rect">
            <a:avLst/>
          </a:prstGeom>
        </p:spPr>
      </p:pic>
      <p:pic>
        <p:nvPicPr>
          <p:cNvPr id="9" name="Picture 8">
            <a:extLst>
              <a:ext uri="{FF2B5EF4-FFF2-40B4-BE49-F238E27FC236}">
                <a16:creationId xmlns:a16="http://schemas.microsoft.com/office/drawing/2014/main" id="{AAEF0804-1E1C-4F14-0960-4155136253A5}"/>
              </a:ext>
            </a:extLst>
          </p:cNvPr>
          <p:cNvPicPr>
            <a:picLocks noChangeAspect="1"/>
          </p:cNvPicPr>
          <p:nvPr/>
        </p:nvPicPr>
        <p:blipFill rotWithShape="1">
          <a:blip r:embed="rId3"/>
          <a:srcRect l="44615" t="45228" r="14672"/>
          <a:stretch/>
        </p:blipFill>
        <p:spPr>
          <a:xfrm>
            <a:off x="6833825" y="1547718"/>
            <a:ext cx="1335404" cy="1111039"/>
          </a:xfrm>
          <a:prstGeom prst="rect">
            <a:avLst/>
          </a:prstGeom>
        </p:spPr>
      </p:pic>
      <p:pic>
        <p:nvPicPr>
          <p:cNvPr id="10" name="Picture 9">
            <a:extLst>
              <a:ext uri="{FF2B5EF4-FFF2-40B4-BE49-F238E27FC236}">
                <a16:creationId xmlns:a16="http://schemas.microsoft.com/office/drawing/2014/main" id="{E0FFF7AF-126A-DD64-7474-F77CCFB02A6C}"/>
              </a:ext>
            </a:extLst>
          </p:cNvPr>
          <p:cNvPicPr>
            <a:picLocks noChangeAspect="1"/>
          </p:cNvPicPr>
          <p:nvPr/>
        </p:nvPicPr>
        <p:blipFill rotWithShape="1">
          <a:blip r:embed="rId4"/>
          <a:srcRect l="43398" r="14187" b="48534"/>
          <a:stretch/>
        </p:blipFill>
        <p:spPr>
          <a:xfrm>
            <a:off x="5130132" y="1604626"/>
            <a:ext cx="1248689" cy="937015"/>
          </a:xfrm>
          <a:prstGeom prst="rect">
            <a:avLst/>
          </a:prstGeom>
        </p:spPr>
      </p:pic>
      <p:sp>
        <p:nvSpPr>
          <p:cNvPr id="11" name="Content Placeholder 2">
            <a:extLst>
              <a:ext uri="{FF2B5EF4-FFF2-40B4-BE49-F238E27FC236}">
                <a16:creationId xmlns:a16="http://schemas.microsoft.com/office/drawing/2014/main" id="{31002F04-DB93-F1E3-ABEA-B5721F289132}"/>
              </a:ext>
            </a:extLst>
          </p:cNvPr>
          <p:cNvSpPr txBox="1">
            <a:spLocks/>
          </p:cNvSpPr>
          <p:nvPr/>
        </p:nvSpPr>
        <p:spPr>
          <a:xfrm>
            <a:off x="5455309" y="1021789"/>
            <a:ext cx="2867909" cy="432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Source Sans Pro" panose="020B0503030403020204" pitchFamily="34" charset="0"/>
                <a:ea typeface="Source Sans Pro" panose="020B0503030403020204" pitchFamily="34" charset="0"/>
              </a:rPr>
              <a:t>…but not others</a:t>
            </a:r>
          </a:p>
        </p:txBody>
      </p:sp>
      <p:sp>
        <p:nvSpPr>
          <p:cNvPr id="12" name="Content Placeholder 2">
            <a:extLst>
              <a:ext uri="{FF2B5EF4-FFF2-40B4-BE49-F238E27FC236}">
                <a16:creationId xmlns:a16="http://schemas.microsoft.com/office/drawing/2014/main" id="{930E4B57-F867-9EBD-36C9-683FE1778E07}"/>
              </a:ext>
            </a:extLst>
          </p:cNvPr>
          <p:cNvSpPr txBox="1">
            <a:spLocks/>
          </p:cNvSpPr>
          <p:nvPr/>
        </p:nvSpPr>
        <p:spPr>
          <a:xfrm>
            <a:off x="1439486" y="3970403"/>
            <a:ext cx="5823464" cy="384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bg1">
                    <a:lumMod val="50000"/>
                  </a:schemeClr>
                </a:solidFill>
              </a:rPr>
              <a:t>Groups with large numbers which are showing less good predictions</a:t>
            </a:r>
          </a:p>
          <a:p>
            <a:pPr marL="0" indent="0">
              <a:buFont typeface="Arial" panose="020B0604020202020204" pitchFamily="34" charset="0"/>
              <a:buNone/>
            </a:pPr>
            <a:endParaRPr lang="en-US" sz="1400" dirty="0">
              <a:solidFill>
                <a:schemeClr val="bg1">
                  <a:lumMod val="50000"/>
                </a:schemeClr>
              </a:solidFill>
            </a:endParaRPr>
          </a:p>
        </p:txBody>
      </p:sp>
    </p:spTree>
    <p:extLst>
      <p:ext uri="{BB962C8B-B14F-4D97-AF65-F5344CB8AC3E}">
        <p14:creationId xmlns:p14="http://schemas.microsoft.com/office/powerpoint/2010/main" val="69797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BA24-37E6-50DB-27CC-914A8C80F878}"/>
              </a:ext>
            </a:extLst>
          </p:cNvPr>
          <p:cNvSpPr>
            <a:spLocks noGrp="1"/>
          </p:cNvSpPr>
          <p:nvPr>
            <p:ph type="title"/>
          </p:nvPr>
        </p:nvSpPr>
        <p:spPr/>
        <p:txBody>
          <a:bodyPr/>
          <a:lstStyle/>
          <a:p>
            <a:r>
              <a:rPr lang="en-US" dirty="0"/>
              <a:t>Ways to Improve Model</a:t>
            </a:r>
          </a:p>
        </p:txBody>
      </p:sp>
      <p:sp>
        <p:nvSpPr>
          <p:cNvPr id="3" name="Text Placeholder 2">
            <a:extLst>
              <a:ext uri="{FF2B5EF4-FFF2-40B4-BE49-F238E27FC236}">
                <a16:creationId xmlns:a16="http://schemas.microsoft.com/office/drawing/2014/main" id="{12483885-C405-2A21-3059-DA01817E11B0}"/>
              </a:ext>
            </a:extLst>
          </p:cNvPr>
          <p:cNvSpPr>
            <a:spLocks noGrp="1"/>
          </p:cNvSpPr>
          <p:nvPr>
            <p:ph type="body" idx="1"/>
          </p:nvPr>
        </p:nvSpPr>
        <p:spPr/>
        <p:txBody>
          <a:bodyPr/>
          <a:lstStyle/>
          <a:p>
            <a:r>
              <a:rPr lang="en-US" dirty="0"/>
              <a:t>Could predict at Scotland level? Is this any use?</a:t>
            </a:r>
          </a:p>
          <a:p>
            <a:r>
              <a:rPr lang="en-US" dirty="0"/>
              <a:t>No because year is insignificant. </a:t>
            </a:r>
          </a:p>
          <a:p>
            <a:endParaRPr lang="en-US" dirty="0"/>
          </a:p>
          <a:p>
            <a:r>
              <a:rPr lang="en-US" dirty="0"/>
              <a:t>Group islands together</a:t>
            </a:r>
          </a:p>
          <a:p>
            <a:r>
              <a:rPr lang="en-US" dirty="0"/>
              <a:t>Group emergency and transfer admission types</a:t>
            </a:r>
          </a:p>
          <a:p>
            <a:r>
              <a:rPr lang="en-US" dirty="0"/>
              <a:t>Split </a:t>
            </a:r>
            <a:r>
              <a:rPr lang="en-US" dirty="0" err="1"/>
              <a:t>easr</a:t>
            </a:r>
            <a:r>
              <a:rPr lang="en-US" dirty="0"/>
              <a:t> in to high values and low values</a:t>
            </a:r>
          </a:p>
          <a:p>
            <a:endParaRPr lang="en-US" dirty="0"/>
          </a:p>
        </p:txBody>
      </p:sp>
    </p:spTree>
    <p:extLst>
      <p:ext uri="{BB962C8B-B14F-4D97-AF65-F5344CB8AC3E}">
        <p14:creationId xmlns:p14="http://schemas.microsoft.com/office/powerpoint/2010/main" val="13459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D968-5061-D85E-2A6A-DD51F51573E9}"/>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D5402651-8066-FDA4-A626-E21C1B3F51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17249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BA28-C067-85C5-E705-4B67766BBAFD}"/>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B9C56766-D1F6-CFFF-9A08-D04AB24CEC14}"/>
              </a:ext>
            </a:extLst>
          </p:cNvPr>
          <p:cNvSpPr>
            <a:spLocks noGrp="1"/>
          </p:cNvSpPr>
          <p:nvPr>
            <p:ph type="body" idx="1"/>
          </p:nvPr>
        </p:nvSpPr>
        <p:spPr/>
        <p:txBody>
          <a:bodyPr/>
          <a:lstStyle/>
          <a:p>
            <a:r>
              <a:rPr lang="en-US" dirty="0"/>
              <a:t>Relate rates to deprivation levels in certain areas</a:t>
            </a:r>
          </a:p>
          <a:p>
            <a:r>
              <a:rPr lang="en-US" dirty="0"/>
              <a:t>Investigate stroke risk factors</a:t>
            </a:r>
          </a:p>
          <a:p>
            <a:r>
              <a:rPr lang="en-US" dirty="0"/>
              <a:t>Neural networks</a:t>
            </a:r>
          </a:p>
          <a:p>
            <a:endParaRPr lang="en-US" dirty="0"/>
          </a:p>
        </p:txBody>
      </p:sp>
    </p:spTree>
    <p:extLst>
      <p:ext uri="{BB962C8B-B14F-4D97-AF65-F5344CB8AC3E}">
        <p14:creationId xmlns:p14="http://schemas.microsoft.com/office/powerpoint/2010/main" val="1084483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E9A8-D70E-6EE5-5A10-FCAD177783E4}"/>
              </a:ext>
            </a:extLst>
          </p:cNvPr>
          <p:cNvSpPr>
            <a:spLocks noGrp="1"/>
          </p:cNvSpPr>
          <p:nvPr>
            <p:ph type="title"/>
          </p:nvPr>
        </p:nvSpPr>
        <p:spPr/>
        <p:txBody>
          <a:bodyPr/>
          <a:lstStyle/>
          <a:p>
            <a:r>
              <a:rPr lang="en-US" dirty="0"/>
              <a:t>Appendix 1 – Model Information</a:t>
            </a:r>
          </a:p>
        </p:txBody>
      </p:sp>
      <p:sp>
        <p:nvSpPr>
          <p:cNvPr id="3" name="Text Placeholder 2">
            <a:extLst>
              <a:ext uri="{FF2B5EF4-FFF2-40B4-BE49-F238E27FC236}">
                <a16:creationId xmlns:a16="http://schemas.microsoft.com/office/drawing/2014/main" id="{315793EB-D673-2740-7F59-75853F063A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147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030B-51A5-49B9-9368-094613BCE499}"/>
              </a:ext>
            </a:extLst>
          </p:cNvPr>
          <p:cNvSpPr>
            <a:spLocks noGrp="1"/>
          </p:cNvSpPr>
          <p:nvPr>
            <p:ph type="title"/>
          </p:nvPr>
        </p:nvSpPr>
        <p:spPr/>
        <p:txBody>
          <a:bodyPr/>
          <a:lstStyle/>
          <a:p>
            <a:r>
              <a:rPr lang="en-US" dirty="0"/>
              <a:t>Appendix 2 – R2 in CVD Field</a:t>
            </a:r>
          </a:p>
        </p:txBody>
      </p:sp>
      <p:sp>
        <p:nvSpPr>
          <p:cNvPr id="3" name="Text Placeholder 2">
            <a:extLst>
              <a:ext uri="{FF2B5EF4-FFF2-40B4-BE49-F238E27FC236}">
                <a16:creationId xmlns:a16="http://schemas.microsoft.com/office/drawing/2014/main" id="{01E82250-64D3-3BD6-82B9-95C18FD59B42}"/>
              </a:ext>
            </a:extLst>
          </p:cNvPr>
          <p:cNvSpPr>
            <a:spLocks noGrp="1"/>
          </p:cNvSpPr>
          <p:nvPr>
            <p:ph type="body" idx="1"/>
          </p:nvPr>
        </p:nvSpPr>
        <p:spPr/>
        <p:txBody>
          <a:bodyPr>
            <a:normAutofit fontScale="32500" lnSpcReduction="20000"/>
          </a:bodyPr>
          <a:lstStyle/>
          <a:p>
            <a:r>
              <a:rPr lang="en-GB" u="sng" dirty="0">
                <a:hlinkClick r:id="rId2">
                  <a:extLst>
                    <a:ext uri="{A12FA001-AC4F-418D-AE19-62706E023703}">
                      <ahyp:hlinkClr xmlns:ahyp="http://schemas.microsoft.com/office/drawing/2018/hyperlinkcolor" val="tx"/>
                    </a:ext>
                  </a:extLst>
                </a:hlinkClick>
              </a:rPr>
              <a:t>https://quantifyinghealth.com/r-squared-study/</a:t>
            </a:r>
            <a:endParaRPr lang="en-GB" dirty="0"/>
          </a:p>
          <a:p>
            <a:r>
              <a:rPr lang="en-GB" dirty="0" err="1"/>
              <a:t>analyzed</a:t>
            </a:r>
            <a:r>
              <a:rPr lang="en-GB" dirty="0"/>
              <a:t> the content of 43,110 randomly chosen research papers from PubMed to learn more about R-squared.</a:t>
            </a:r>
          </a:p>
          <a:p>
            <a:r>
              <a:rPr lang="en-GB" b="1" dirty="0"/>
              <a:t>The average value of R-squared in medical research is 0.499</a:t>
            </a:r>
            <a:r>
              <a:rPr lang="en-GB" dirty="0"/>
              <a:t>, which means that the average linear regression model explains 49.9% of the outcome variance.</a:t>
            </a:r>
          </a:p>
          <a:p>
            <a:br>
              <a:rPr lang="en-GB" dirty="0"/>
            </a:br>
            <a:endParaRPr lang="en-GB" dirty="0"/>
          </a:p>
          <a:p>
            <a:r>
              <a:rPr lang="en-GB" i="1" dirty="0"/>
              <a:t>In typical applications in biology, psychology, marketing, and other domains, we would expect only a very small proportion of the variance in the response to be explained by the predictor, and an R2 value well below 0.1 might be more realistic!</a:t>
            </a:r>
            <a:endParaRPr lang="en-GB" dirty="0"/>
          </a:p>
          <a:p>
            <a:r>
              <a:rPr lang="en-GB" i="1" dirty="0"/>
              <a:t>An Introduction to Statistical Learning by Gareth James et al.</a:t>
            </a:r>
            <a:endParaRPr lang="en-GB" dirty="0"/>
          </a:p>
          <a:p>
            <a:br>
              <a:rPr lang="en-GB" dirty="0"/>
            </a:br>
            <a:endParaRPr lang="en-GB" dirty="0"/>
          </a:p>
          <a:p>
            <a:r>
              <a:rPr lang="en-GB" i="1" u="sng" dirty="0">
                <a:hlinkClick r:id="rId3">
                  <a:extLst>
                    <a:ext uri="{A12FA001-AC4F-418D-AE19-62706E023703}">
                      <ahyp:hlinkClr xmlns:ahyp="http://schemas.microsoft.com/office/drawing/2018/hyperlinkcolor" val="tx"/>
                    </a:ext>
                  </a:extLst>
                </a:hlinkClick>
              </a:rPr>
              <a:t>https://statisticsbyjim.com/regression/how-high-r-squared/</a:t>
            </a:r>
            <a:endParaRPr lang="en-GB" dirty="0"/>
          </a:p>
          <a:p>
            <a:r>
              <a:rPr lang="en-GB" dirty="0"/>
              <a:t>Any study that attempts to predict human </a:t>
            </a:r>
            <a:r>
              <a:rPr lang="en-GB" dirty="0" err="1"/>
              <a:t>behavior</a:t>
            </a:r>
            <a:r>
              <a:rPr lang="en-GB" dirty="0"/>
              <a:t> will tend to have R-squared values less than 50%. </a:t>
            </a:r>
          </a:p>
          <a:p>
            <a:br>
              <a:rPr lang="en-GB" dirty="0"/>
            </a:br>
            <a:endParaRPr lang="en-GB" dirty="0"/>
          </a:p>
          <a:p>
            <a:r>
              <a:rPr lang="en-GB" dirty="0"/>
              <a:t>However, if you </a:t>
            </a:r>
            <a:r>
              <a:rPr lang="en-GB" dirty="0" err="1"/>
              <a:t>analyze</a:t>
            </a:r>
            <a:r>
              <a:rPr lang="en-GB" dirty="0"/>
              <a:t> a physical process and have very good measurements, you might expect R-squared values over 90%. </a:t>
            </a:r>
          </a:p>
          <a:p>
            <a:br>
              <a:rPr lang="en-GB" dirty="0"/>
            </a:br>
            <a:endParaRPr lang="en-GB" dirty="0"/>
          </a:p>
          <a:p>
            <a:r>
              <a:rPr lang="en-GB" dirty="0"/>
              <a:t>Use prediction intervals to access precision</a:t>
            </a:r>
          </a:p>
          <a:p>
            <a:r>
              <a:rPr lang="en-GB" u="sng" dirty="0">
                <a:hlinkClick r:id="rId3">
                  <a:extLst>
                    <a:ext uri="{A12FA001-AC4F-418D-AE19-62706E023703}">
                      <ahyp:hlinkClr xmlns:ahyp="http://schemas.microsoft.com/office/drawing/2018/hyperlinkcolor" val="tx"/>
                    </a:ext>
                  </a:extLst>
                </a:hlinkClick>
              </a:rPr>
              <a:t>https://statisticsbyjim.com/regression/how-high-r-squared/</a:t>
            </a:r>
            <a:endParaRPr lang="en-GB" dirty="0"/>
          </a:p>
          <a:p>
            <a:endParaRPr lang="en-US" dirty="0"/>
          </a:p>
        </p:txBody>
      </p:sp>
    </p:spTree>
    <p:extLst>
      <p:ext uri="{BB962C8B-B14F-4D97-AF65-F5344CB8AC3E}">
        <p14:creationId xmlns:p14="http://schemas.microsoft.com/office/powerpoint/2010/main" val="2164033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C2CF-F74F-3A3B-7816-4BE70766CAA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FA7EF15-7082-AFC0-47D8-1BEABA88F630}"/>
              </a:ext>
            </a:extLst>
          </p:cNvPr>
          <p:cNvPicPr>
            <a:picLocks noChangeAspect="1"/>
          </p:cNvPicPr>
          <p:nvPr/>
        </p:nvPicPr>
        <p:blipFill>
          <a:blip r:embed="rId3"/>
          <a:stretch>
            <a:fillRect/>
          </a:stretch>
        </p:blipFill>
        <p:spPr>
          <a:xfrm>
            <a:off x="442840" y="1496265"/>
            <a:ext cx="4129160" cy="2552691"/>
          </a:xfrm>
          <a:prstGeom prst="rect">
            <a:avLst/>
          </a:prstGeom>
        </p:spPr>
      </p:pic>
      <p:pic>
        <p:nvPicPr>
          <p:cNvPr id="5" name="Picture 4">
            <a:extLst>
              <a:ext uri="{FF2B5EF4-FFF2-40B4-BE49-F238E27FC236}">
                <a16:creationId xmlns:a16="http://schemas.microsoft.com/office/drawing/2014/main" id="{010FBFBB-DD5F-81B0-C54A-8899B401F9A0}"/>
              </a:ext>
            </a:extLst>
          </p:cNvPr>
          <p:cNvPicPr>
            <a:picLocks noChangeAspect="1"/>
          </p:cNvPicPr>
          <p:nvPr/>
        </p:nvPicPr>
        <p:blipFill>
          <a:blip r:embed="rId4"/>
          <a:stretch>
            <a:fillRect/>
          </a:stretch>
        </p:blipFill>
        <p:spPr>
          <a:xfrm>
            <a:off x="4641393" y="1496265"/>
            <a:ext cx="3863214" cy="2388281"/>
          </a:xfrm>
          <a:prstGeom prst="rect">
            <a:avLst/>
          </a:prstGeom>
        </p:spPr>
      </p:pic>
      <p:sp>
        <p:nvSpPr>
          <p:cNvPr id="6" name="Content Placeholder 2">
            <a:extLst>
              <a:ext uri="{FF2B5EF4-FFF2-40B4-BE49-F238E27FC236}">
                <a16:creationId xmlns:a16="http://schemas.microsoft.com/office/drawing/2014/main" id="{0B469FCF-AEC5-E4D1-EBD7-F8E58AC9A4B4}"/>
              </a:ext>
            </a:extLst>
          </p:cNvPr>
          <p:cNvSpPr txBox="1">
            <a:spLocks/>
          </p:cNvSpPr>
          <p:nvPr/>
        </p:nvSpPr>
        <p:spPr>
          <a:xfrm>
            <a:off x="1952731" y="4019310"/>
            <a:ext cx="5770429" cy="892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lumMod val="50000"/>
                  </a:schemeClr>
                </a:solidFill>
                <a:latin typeface="Source Sans Pro" panose="020B0503030403020204" pitchFamily="34" charset="0"/>
                <a:ea typeface="Source Sans Pro" panose="020B0503030403020204" pitchFamily="34" charset="0"/>
              </a:rPr>
              <a:t>What about age and health board – don’t the more deprived health boards have higher numbers.</a:t>
            </a:r>
          </a:p>
        </p:txBody>
      </p:sp>
      <p:sp>
        <p:nvSpPr>
          <p:cNvPr id="7" name="Content Placeholder 2">
            <a:extLst>
              <a:ext uri="{FF2B5EF4-FFF2-40B4-BE49-F238E27FC236}">
                <a16:creationId xmlns:a16="http://schemas.microsoft.com/office/drawing/2014/main" id="{B3EDDBAF-4E1C-190E-848B-029B4A63D2DC}"/>
              </a:ext>
            </a:extLst>
          </p:cNvPr>
          <p:cNvSpPr txBox="1">
            <a:spLocks/>
          </p:cNvSpPr>
          <p:nvPr/>
        </p:nvSpPr>
        <p:spPr>
          <a:xfrm>
            <a:off x="855200" y="757588"/>
            <a:ext cx="7733323" cy="10370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bg1">
                  <a:lumMod val="50000"/>
                </a:schemeClr>
              </a:buClr>
              <a:buSzPct val="80000"/>
              <a:buFont typeface="Source Sans Pro"/>
              <a:buChar char="◉"/>
              <a:defRPr sz="2000" b="0" i="0" u="none" strike="noStrike" cap="none">
                <a:solidFill>
                  <a:schemeClr val="bg1">
                    <a:lumMod val="50000"/>
                  </a:schemeClr>
                </a:solidFill>
                <a:latin typeface="Source Sans Pro" panose="020B0503030403020204" pitchFamily="34" charset="0"/>
                <a:ea typeface="Source Sans Pro" panose="020B0503030403020204" pitchFamily="34" charset="0"/>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en-US" sz="1400" dirty="0"/>
              <a:t>Looked at </a:t>
            </a:r>
            <a:r>
              <a:rPr lang="en-US" sz="1400" dirty="0" err="1"/>
              <a:t>dischrages</a:t>
            </a:r>
            <a:r>
              <a:rPr lang="en-US" sz="1400" dirty="0"/>
              <a:t> and deaths by sex and health board but nothing interesting popped up</a:t>
            </a:r>
          </a:p>
          <a:p>
            <a:r>
              <a:rPr lang="en-US" sz="1400" dirty="0"/>
              <a:t>Could do statistics on this – is the increase in borders significant??</a:t>
            </a:r>
          </a:p>
        </p:txBody>
      </p:sp>
    </p:spTree>
    <p:extLst>
      <p:ext uri="{BB962C8B-B14F-4D97-AF65-F5344CB8AC3E}">
        <p14:creationId xmlns:p14="http://schemas.microsoft.com/office/powerpoint/2010/main" val="664914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1F834-396D-13D6-BEA4-DF5929FE8C18}"/>
              </a:ext>
            </a:extLst>
          </p:cNvPr>
          <p:cNvSpPr>
            <a:spLocks noGrp="1"/>
          </p:cNvSpPr>
          <p:nvPr>
            <p:ph type="title"/>
          </p:nvPr>
        </p:nvSpPr>
        <p:spPr/>
        <p:txBody>
          <a:bodyPr/>
          <a:lstStyle/>
          <a:p>
            <a:endParaRPr lang="en-US"/>
          </a:p>
        </p:txBody>
      </p:sp>
      <p:pic>
        <p:nvPicPr>
          <p:cNvPr id="4" name="Picture 2" descr="Three charts that show where the coronavirus death rate is heading">
            <a:extLst>
              <a:ext uri="{FF2B5EF4-FFF2-40B4-BE49-F238E27FC236}">
                <a16:creationId xmlns:a16="http://schemas.microsoft.com/office/drawing/2014/main" id="{1CECD342-7B7C-82F2-337A-E04754FFE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219" y="1114698"/>
            <a:ext cx="4860737" cy="3096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72278F-DB08-FBF4-59B2-5D708104B0A3}"/>
              </a:ext>
            </a:extLst>
          </p:cNvPr>
          <p:cNvSpPr txBox="1"/>
          <p:nvPr/>
        </p:nvSpPr>
        <p:spPr>
          <a:xfrm>
            <a:off x="5669956" y="1663809"/>
            <a:ext cx="3029907" cy="1446550"/>
          </a:xfrm>
          <a:prstGeom prst="rect">
            <a:avLst/>
          </a:prstGeom>
          <a:noFill/>
        </p:spPr>
        <p:txBody>
          <a:bodyPr wrap="square">
            <a:spAutoFit/>
          </a:bodyPr>
          <a:lstStyle/>
          <a:p>
            <a:r>
              <a:rPr lang="en-US" sz="1100" dirty="0"/>
              <a:t>https://</a:t>
            </a:r>
            <a:r>
              <a:rPr lang="en-US" sz="1100" dirty="0" err="1"/>
              <a:t>www.google.com</a:t>
            </a:r>
            <a:r>
              <a:rPr lang="en-US" sz="1100" dirty="0"/>
              <a:t>/</a:t>
            </a:r>
            <a:r>
              <a:rPr lang="en-US" sz="1100" dirty="0" err="1"/>
              <a:t>url?sa</a:t>
            </a:r>
            <a:r>
              <a:rPr lang="en-US" sz="1100" dirty="0"/>
              <a:t>=</a:t>
            </a:r>
            <a:r>
              <a:rPr lang="en-US" sz="1100" dirty="0" err="1"/>
              <a:t>i&amp;url</a:t>
            </a:r>
            <a:r>
              <a:rPr lang="en-US" sz="1100" dirty="0"/>
              <a:t>=https%3A%2F%2Ftheconversation.com%2Fthree-charts-that-show-where-the-coronavirus-death-rate-is-heading-137103&amp;psig=AOvVaw0_3uQRiHl9VkVurSQsCgd8&amp;ust=1676730548894000&amp;source=</a:t>
            </a:r>
            <a:r>
              <a:rPr lang="en-US" sz="1100" dirty="0" err="1"/>
              <a:t>images&amp;cd</a:t>
            </a:r>
            <a:r>
              <a:rPr lang="en-US" sz="1100" dirty="0"/>
              <a:t>=</a:t>
            </a:r>
            <a:r>
              <a:rPr lang="en-US" sz="1100" dirty="0" err="1"/>
              <a:t>vfe&amp;ved</a:t>
            </a:r>
            <a:r>
              <a:rPr lang="en-US" sz="1100" dirty="0"/>
              <a:t>=0CA8QjRxqFwoTCLDm5ZfinP0CFQAAAAAdAAAAABAE</a:t>
            </a:r>
          </a:p>
        </p:txBody>
      </p:sp>
    </p:spTree>
    <p:extLst>
      <p:ext uri="{BB962C8B-B14F-4D97-AF65-F5344CB8AC3E}">
        <p14:creationId xmlns:p14="http://schemas.microsoft.com/office/powerpoint/2010/main" val="4164331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Introduction – Cerebrovascular Disease</a:t>
            </a:r>
            <a:endParaRPr sz="3200" dirty="0">
              <a:solidFill>
                <a:schemeClr val="accent2"/>
              </a:solidFill>
            </a:endParaRPr>
          </a:p>
        </p:txBody>
      </p:sp>
      <p:sp>
        <p:nvSpPr>
          <p:cNvPr id="500" name="Google Shape;500;p18"/>
          <p:cNvSpPr txBox="1">
            <a:spLocks noGrp="1"/>
          </p:cNvSpPr>
          <p:nvPr>
            <p:ph type="body" idx="1"/>
          </p:nvPr>
        </p:nvSpPr>
        <p:spPr>
          <a:xfrm>
            <a:off x="344330" y="1062446"/>
            <a:ext cx="6544150" cy="3387634"/>
          </a:xfrm>
          <a:prstGeom prst="rect">
            <a:avLst/>
          </a:prstGeom>
        </p:spPr>
        <p:txBody>
          <a:bodyPr spcFirstLastPara="1" wrap="square" lIns="91425" tIns="91425" rIns="91425" bIns="91425" anchor="t" anchorCtr="0">
            <a:normAutofit lnSpcReduction="10000"/>
          </a:bodyPr>
          <a:lstStyle/>
          <a:p>
            <a:r>
              <a:rPr lang="en-US" sz="1800" dirty="0"/>
              <a:t>Results of problems </a:t>
            </a:r>
            <a:r>
              <a:rPr lang="en-GB" sz="1800" dirty="0">
                <a:effectLst/>
              </a:rPr>
              <a:t>with the blood vessels supplying the brain</a:t>
            </a:r>
          </a:p>
          <a:p>
            <a:r>
              <a:rPr lang="en-US" sz="1800" dirty="0"/>
              <a:t>Types of CVD in the PHS Data</a:t>
            </a:r>
          </a:p>
          <a:p>
            <a:pPr lvl="1" indent="-355600">
              <a:spcBef>
                <a:spcPts val="600"/>
              </a:spcBef>
              <a:buClr>
                <a:schemeClr val="bg1">
                  <a:lumMod val="50000"/>
                </a:schemeClr>
              </a:buClr>
              <a:buSzPct val="120000"/>
              <a:buFont typeface="Arial" panose="020B0604020202020204" pitchFamily="34" charset="0"/>
              <a:buChar char="•"/>
            </a:pPr>
            <a:r>
              <a:rPr lang="en-GB" sz="1600" b="1" dirty="0">
                <a:solidFill>
                  <a:schemeClr val="bg1">
                    <a:lumMod val="50000"/>
                  </a:schemeClr>
                </a:solidFill>
                <a:effectLst/>
                <a:latin typeface="Source Sans Pro" panose="020B0503030403020204" pitchFamily="34" charset="0"/>
                <a:ea typeface="Source Sans Pro" panose="020B0503030403020204" pitchFamily="34" charset="0"/>
              </a:rPr>
              <a:t>Stroke</a:t>
            </a:r>
            <a:r>
              <a:rPr lang="en-GB" sz="1600" dirty="0">
                <a:solidFill>
                  <a:schemeClr val="bg1">
                    <a:lumMod val="50000"/>
                  </a:schemeClr>
                </a:solidFill>
                <a:effectLst/>
                <a:latin typeface="Source Sans Pro" panose="020B0503030403020204" pitchFamily="34" charset="0"/>
                <a:ea typeface="Source Sans Pro" panose="020B0503030403020204" pitchFamily="34" charset="0"/>
              </a:rPr>
              <a:t> - area of brain is deprived of blood supply because of a blockage usually by fatty deposits or a blood clot</a:t>
            </a:r>
          </a:p>
          <a:p>
            <a:pPr lvl="1" indent="-355600">
              <a:spcBef>
                <a:spcPts val="600"/>
              </a:spcBef>
              <a:buClr>
                <a:schemeClr val="bg1">
                  <a:lumMod val="50000"/>
                </a:schemeClr>
              </a:buClr>
              <a:buSzPct val="120000"/>
              <a:buFont typeface="Arial" panose="020B0604020202020204" pitchFamily="34" charset="0"/>
              <a:buChar char="•"/>
            </a:pPr>
            <a:r>
              <a:rPr lang="en-GB" sz="1600" b="1" dirty="0">
                <a:solidFill>
                  <a:schemeClr val="bg1">
                    <a:lumMod val="50000"/>
                  </a:schemeClr>
                </a:solidFill>
                <a:effectLst/>
                <a:latin typeface="Source Sans Pro" panose="020B0503030403020204" pitchFamily="34" charset="0"/>
                <a:ea typeface="Source Sans Pro" panose="020B0503030403020204" pitchFamily="34" charset="0"/>
              </a:rPr>
              <a:t>Transient ischaemic attach (TIA) </a:t>
            </a:r>
            <a:r>
              <a:rPr lang="en-GB" sz="1600" dirty="0">
                <a:solidFill>
                  <a:schemeClr val="bg1">
                    <a:lumMod val="50000"/>
                  </a:schemeClr>
                </a:solidFill>
                <a:effectLst/>
                <a:latin typeface="Source Sans Pro" panose="020B0503030403020204" pitchFamily="34" charset="0"/>
                <a:ea typeface="Source Sans Pro" panose="020B0503030403020204" pitchFamily="34" charset="0"/>
              </a:rPr>
              <a:t>- temporary form of stroke (“mini-stroke”), symptoms generally last less than 24 hours</a:t>
            </a:r>
          </a:p>
          <a:p>
            <a:pPr lvl="1" indent="-355600">
              <a:spcBef>
                <a:spcPts val="600"/>
              </a:spcBef>
              <a:buClr>
                <a:schemeClr val="bg1">
                  <a:lumMod val="50000"/>
                </a:schemeClr>
              </a:buClr>
              <a:buSzPct val="120000"/>
              <a:buFont typeface="Arial" panose="020B0604020202020204" pitchFamily="34" charset="0"/>
              <a:buChar char="•"/>
            </a:pPr>
            <a:r>
              <a:rPr lang="en-GB" sz="1600" b="1" dirty="0">
                <a:solidFill>
                  <a:schemeClr val="bg1">
                    <a:lumMod val="50000"/>
                  </a:schemeClr>
                </a:solidFill>
                <a:effectLst/>
                <a:latin typeface="Source Sans Pro" panose="020B0503030403020204" pitchFamily="34" charset="0"/>
                <a:ea typeface="Source Sans Pro" panose="020B0503030403020204" pitchFamily="34" charset="0"/>
              </a:rPr>
              <a:t>Subarachnoid haemorrhage </a:t>
            </a:r>
            <a:r>
              <a:rPr lang="en-GB" sz="1600" dirty="0">
                <a:solidFill>
                  <a:schemeClr val="bg1">
                    <a:lumMod val="50000"/>
                  </a:schemeClr>
                </a:solidFill>
                <a:effectLst/>
                <a:latin typeface="Source Sans Pro" panose="020B0503030403020204" pitchFamily="34" charset="0"/>
                <a:ea typeface="Source Sans Pro" panose="020B0503030403020204" pitchFamily="34" charset="0"/>
              </a:rPr>
              <a:t>- a leak of blood caused by the rupture of a blood vessel beneath the membrane covering the brain (type of brain haemorrhage)</a:t>
            </a:r>
          </a:p>
          <a:p>
            <a:pPr lvl="1" indent="-355600">
              <a:spcBef>
                <a:spcPts val="600"/>
              </a:spcBef>
              <a:buClr>
                <a:schemeClr val="bg1">
                  <a:lumMod val="50000"/>
                </a:schemeClr>
              </a:buClr>
              <a:buSzPct val="120000"/>
              <a:buFont typeface="Arial" panose="020B0604020202020204" pitchFamily="34" charset="0"/>
              <a:buChar char="•"/>
            </a:pPr>
            <a:r>
              <a:rPr lang="en-GB" sz="1600" b="1" dirty="0">
                <a:solidFill>
                  <a:schemeClr val="bg1">
                    <a:lumMod val="50000"/>
                  </a:schemeClr>
                </a:solidFill>
                <a:latin typeface="Source Sans Pro" panose="020B0503030403020204" pitchFamily="34" charset="0"/>
                <a:ea typeface="Source Sans Pro" panose="020B0503030403020204" pitchFamily="34" charset="0"/>
              </a:rPr>
              <a:t>Other CVD </a:t>
            </a:r>
            <a:r>
              <a:rPr lang="en-GB" sz="1600" dirty="0">
                <a:solidFill>
                  <a:schemeClr val="bg1">
                    <a:lumMod val="50000"/>
                  </a:schemeClr>
                </a:solidFill>
                <a:latin typeface="Source Sans Pro" panose="020B0503030403020204" pitchFamily="34" charset="0"/>
                <a:ea typeface="Source Sans Pro" panose="020B0503030403020204" pitchFamily="34" charset="0"/>
              </a:rPr>
              <a:t>– incidences which don’t fall into above categories</a:t>
            </a:r>
            <a:endParaRPr sz="1600" dirty="0">
              <a:solidFill>
                <a:schemeClr val="bg1">
                  <a:lumMod val="50000"/>
                </a:schemeClr>
              </a:solidFill>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BB21EB36-CADA-3A60-7906-877B0F62A2AC}"/>
              </a:ext>
            </a:extLst>
          </p:cNvPr>
          <p:cNvPicPr>
            <a:picLocks noChangeAspect="1"/>
          </p:cNvPicPr>
          <p:nvPr/>
        </p:nvPicPr>
        <p:blipFill>
          <a:blip r:embed="rId3"/>
          <a:stretch>
            <a:fillRect/>
          </a:stretch>
        </p:blipFill>
        <p:spPr>
          <a:xfrm>
            <a:off x="6996472" y="876301"/>
            <a:ext cx="1863633" cy="1064191"/>
          </a:xfrm>
          <a:prstGeom prst="rect">
            <a:avLst/>
          </a:prstGeom>
        </p:spPr>
      </p:pic>
      <p:sp>
        <p:nvSpPr>
          <p:cNvPr id="4" name="TextBox 2">
            <a:extLst>
              <a:ext uri="{FF2B5EF4-FFF2-40B4-BE49-F238E27FC236}">
                <a16:creationId xmlns:a16="http://schemas.microsoft.com/office/drawing/2014/main" id="{B479AD48-EC85-C7FA-37B0-7CEEC271A222}"/>
              </a:ext>
            </a:extLst>
          </p:cNvPr>
          <p:cNvSpPr txBox="1"/>
          <p:nvPr/>
        </p:nvSpPr>
        <p:spPr>
          <a:xfrm>
            <a:off x="7964027" y="1565243"/>
            <a:ext cx="931687" cy="276999"/>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b="1" dirty="0">
                <a:solidFill>
                  <a:schemeClr val="bg1">
                    <a:lumMod val="50000"/>
                  </a:schemeClr>
                </a:solidFill>
              </a:rPr>
              <a:t>Blood clot</a:t>
            </a:r>
          </a:p>
        </p:txBody>
      </p:sp>
      <p:pic>
        <p:nvPicPr>
          <p:cNvPr id="5" name="Picture 4" descr="Diagram&#10;&#10;Description automatically generated with medium confidence">
            <a:extLst>
              <a:ext uri="{FF2B5EF4-FFF2-40B4-BE49-F238E27FC236}">
                <a16:creationId xmlns:a16="http://schemas.microsoft.com/office/drawing/2014/main" id="{3F17EBB0-59F9-0988-6D07-2C08B0C89908}"/>
              </a:ext>
            </a:extLst>
          </p:cNvPr>
          <p:cNvPicPr>
            <a:picLocks noChangeAspect="1"/>
          </p:cNvPicPr>
          <p:nvPr/>
        </p:nvPicPr>
        <p:blipFill>
          <a:blip r:embed="rId4"/>
          <a:stretch>
            <a:fillRect/>
          </a:stretch>
        </p:blipFill>
        <p:spPr>
          <a:xfrm>
            <a:off x="6996472" y="2021837"/>
            <a:ext cx="1863633" cy="1123116"/>
          </a:xfrm>
          <a:prstGeom prst="rect">
            <a:avLst/>
          </a:prstGeom>
        </p:spPr>
      </p:pic>
      <p:sp>
        <p:nvSpPr>
          <p:cNvPr id="6" name="TextBox 5">
            <a:extLst>
              <a:ext uri="{FF2B5EF4-FFF2-40B4-BE49-F238E27FC236}">
                <a16:creationId xmlns:a16="http://schemas.microsoft.com/office/drawing/2014/main" id="{71EEF6C1-266B-9835-CB4F-4E713F1A7C46}"/>
              </a:ext>
            </a:extLst>
          </p:cNvPr>
          <p:cNvSpPr txBox="1"/>
          <p:nvPr/>
        </p:nvSpPr>
        <p:spPr>
          <a:xfrm>
            <a:off x="8008260" y="2683288"/>
            <a:ext cx="851845" cy="461665"/>
          </a:xfrm>
          <a:prstGeom prst="rect">
            <a:avLst/>
          </a:prstGeom>
          <a:noFill/>
        </p:spPr>
        <p:txBody>
          <a:bodyPr wrap="square" rtlCol="0">
            <a:spAutoFit/>
          </a:bodyPr>
          <a:lstStyle/>
          <a:p>
            <a:pPr algn="ctr"/>
            <a:r>
              <a:rPr lang="en-US" sz="1200" b="1" dirty="0">
                <a:solidFill>
                  <a:schemeClr val="bg1">
                    <a:lumMod val="50000"/>
                  </a:schemeClr>
                </a:solidFill>
              </a:rPr>
              <a:t>Fatty deposits</a:t>
            </a:r>
          </a:p>
        </p:txBody>
      </p:sp>
      <p:pic>
        <p:nvPicPr>
          <p:cNvPr id="7" name="Picture 6" descr="A picture containing text, businesscard, vector graphics&#10;&#10;Description automatically generated">
            <a:extLst>
              <a:ext uri="{FF2B5EF4-FFF2-40B4-BE49-F238E27FC236}">
                <a16:creationId xmlns:a16="http://schemas.microsoft.com/office/drawing/2014/main" id="{7F98161E-F558-DDED-7C57-0ED3166F0F2E}"/>
              </a:ext>
            </a:extLst>
          </p:cNvPr>
          <p:cNvPicPr>
            <a:picLocks noChangeAspect="1"/>
          </p:cNvPicPr>
          <p:nvPr/>
        </p:nvPicPr>
        <p:blipFill>
          <a:blip r:embed="rId5"/>
          <a:stretch>
            <a:fillRect/>
          </a:stretch>
        </p:blipFill>
        <p:spPr>
          <a:xfrm>
            <a:off x="6996472" y="3269170"/>
            <a:ext cx="1863633" cy="1169443"/>
          </a:xfrm>
          <a:prstGeom prst="rect">
            <a:avLst/>
          </a:prstGeom>
        </p:spPr>
      </p:pic>
      <p:sp>
        <p:nvSpPr>
          <p:cNvPr id="8" name="TextBox 7">
            <a:extLst>
              <a:ext uri="{FF2B5EF4-FFF2-40B4-BE49-F238E27FC236}">
                <a16:creationId xmlns:a16="http://schemas.microsoft.com/office/drawing/2014/main" id="{2117C044-2747-1802-E149-3519DAB8EF86}"/>
              </a:ext>
            </a:extLst>
          </p:cNvPr>
          <p:cNvSpPr txBox="1"/>
          <p:nvPr/>
        </p:nvSpPr>
        <p:spPr>
          <a:xfrm>
            <a:off x="7651895" y="4076445"/>
            <a:ext cx="1320215" cy="276999"/>
          </a:xfrm>
          <a:prstGeom prst="rect">
            <a:avLst/>
          </a:prstGeom>
          <a:noFill/>
        </p:spPr>
        <p:txBody>
          <a:bodyPr wrap="square" rtlCol="0">
            <a:spAutoFit/>
          </a:bodyPr>
          <a:lstStyle/>
          <a:p>
            <a:r>
              <a:rPr lang="en-US" sz="1200" b="1" dirty="0" err="1">
                <a:solidFill>
                  <a:schemeClr val="bg1">
                    <a:lumMod val="50000"/>
                  </a:schemeClr>
                </a:solidFill>
              </a:rPr>
              <a:t>Haemorrahage</a:t>
            </a:r>
            <a:endParaRPr lang="en-US" sz="1200" b="1" dirty="0">
              <a:solidFill>
                <a:schemeClr val="bg1">
                  <a:lumMod val="50000"/>
                </a:schemeClr>
              </a:solidFill>
            </a:endParaRPr>
          </a:p>
        </p:txBody>
      </p:sp>
    </p:spTree>
    <p:extLst>
      <p:ext uri="{BB962C8B-B14F-4D97-AF65-F5344CB8AC3E}">
        <p14:creationId xmlns:p14="http://schemas.microsoft.com/office/powerpoint/2010/main" val="36220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Introduction – CVD in Scotland</a:t>
            </a:r>
            <a:endParaRPr sz="3200" dirty="0">
              <a:solidFill>
                <a:schemeClr val="accent2"/>
              </a:solidFill>
            </a:endParaRPr>
          </a:p>
        </p:txBody>
      </p:sp>
      <p:sp>
        <p:nvSpPr>
          <p:cNvPr id="500" name="Google Shape;500;p18"/>
          <p:cNvSpPr txBox="1">
            <a:spLocks noGrp="1"/>
          </p:cNvSpPr>
          <p:nvPr>
            <p:ph type="body" idx="1"/>
          </p:nvPr>
        </p:nvSpPr>
        <p:spPr>
          <a:xfrm>
            <a:off x="344330" y="1062446"/>
            <a:ext cx="6544150" cy="3387634"/>
          </a:xfrm>
          <a:prstGeom prst="rect">
            <a:avLst/>
          </a:prstGeom>
        </p:spPr>
        <p:txBody>
          <a:bodyPr spcFirstLastPara="1" wrap="square" lIns="91425" tIns="91425" rIns="91425" bIns="91425" anchor="t" anchorCtr="0">
            <a:normAutofit/>
          </a:bodyPr>
          <a:lstStyle/>
          <a:p>
            <a:r>
              <a:rPr lang="en-GB" dirty="0">
                <a:effectLst/>
              </a:rPr>
              <a:t>3826 deaths in Scotland in 2021 where CVD was underlying cause</a:t>
            </a:r>
          </a:p>
          <a:p>
            <a:r>
              <a:rPr lang="en-US" dirty="0"/>
              <a:t>130,000 people living in Scotland have survived a stroke or TIA </a:t>
            </a:r>
          </a:p>
          <a:p>
            <a:r>
              <a:rPr lang="en-US" dirty="0"/>
              <a:t>&gt;50% of stroke survivors are under 75</a:t>
            </a:r>
          </a:p>
          <a:p>
            <a:r>
              <a:rPr lang="en-US" dirty="0"/>
              <a:t>Prevalence rates for stroke in most deprived areas of Scotland are more than twice those in the least deprived areas </a:t>
            </a:r>
          </a:p>
          <a:p>
            <a:endParaRPr lang="en-US" dirty="0"/>
          </a:p>
        </p:txBody>
      </p:sp>
      <p:sp>
        <p:nvSpPr>
          <p:cNvPr id="2" name="TextBox 1">
            <a:extLst>
              <a:ext uri="{FF2B5EF4-FFF2-40B4-BE49-F238E27FC236}">
                <a16:creationId xmlns:a16="http://schemas.microsoft.com/office/drawing/2014/main" id="{83ED51D2-6FFD-538E-09BB-75C5FFF115FD}"/>
              </a:ext>
            </a:extLst>
          </p:cNvPr>
          <p:cNvSpPr txBox="1"/>
          <p:nvPr/>
        </p:nvSpPr>
        <p:spPr>
          <a:xfrm>
            <a:off x="0" y="4774168"/>
            <a:ext cx="5402335" cy="369332"/>
          </a:xfrm>
          <a:prstGeom prst="rect">
            <a:avLst/>
          </a:prstGeom>
          <a:solidFill>
            <a:srgbClr val="E5E5E5">
              <a:alpha val="50196"/>
            </a:srgbClr>
          </a:solidFill>
        </p:spPr>
        <p:txBody>
          <a:bodyPr wrap="square">
            <a:spAutoFit/>
          </a:bodyPr>
          <a:lstStyle/>
          <a:p>
            <a:r>
              <a:rPr lang="en-US" sz="900" dirty="0">
                <a:latin typeface="Source Sans Pro" panose="020B0503030403020204" pitchFamily="34" charset="0"/>
                <a:ea typeface="Source Sans Pro" panose="020B0503030403020204" pitchFamily="34" charset="0"/>
              </a:rPr>
              <a:t>References: 	</a:t>
            </a:r>
            <a:r>
              <a:rPr lang="en-US" sz="900" dirty="0">
                <a:latin typeface="Source Sans Pro" panose="020B0503030403020204" pitchFamily="34" charset="0"/>
                <a:ea typeface="Source Sans Pro" panose="020B0503030403020204" pitchFamily="34" charset="0"/>
                <a:hlinkClick r:id="rId3"/>
              </a:rPr>
              <a:t>https://www.scotpho.org.uk/population-dynamics/deaths/data/most-frequent-causes/</a:t>
            </a:r>
            <a:endParaRPr lang="en-US" sz="900" dirty="0">
              <a:latin typeface="Source Sans Pro" panose="020B0503030403020204" pitchFamily="34" charset="0"/>
              <a:ea typeface="Source Sans Pro" panose="020B0503030403020204" pitchFamily="34" charset="0"/>
            </a:endParaRPr>
          </a:p>
          <a:p>
            <a:r>
              <a:rPr lang="en-US" sz="900" dirty="0">
                <a:latin typeface="Source Sans Pro" panose="020B0503030403020204" pitchFamily="34" charset="0"/>
                <a:ea typeface="Source Sans Pro" panose="020B0503030403020204" pitchFamily="34" charset="0"/>
              </a:rPr>
              <a:t>	British Heart Foundation - Global Heart &amp; Circulatory Disease Factsheet Feb 2023</a:t>
            </a:r>
          </a:p>
        </p:txBody>
      </p:sp>
      <p:pic>
        <p:nvPicPr>
          <p:cNvPr id="9" name="Picture 8">
            <a:extLst>
              <a:ext uri="{FF2B5EF4-FFF2-40B4-BE49-F238E27FC236}">
                <a16:creationId xmlns:a16="http://schemas.microsoft.com/office/drawing/2014/main" id="{473A46CB-C621-EA59-7D61-566EB146377F}"/>
              </a:ext>
            </a:extLst>
          </p:cNvPr>
          <p:cNvPicPr>
            <a:picLocks noChangeAspect="1"/>
          </p:cNvPicPr>
          <p:nvPr/>
        </p:nvPicPr>
        <p:blipFill>
          <a:blip r:embed="rId4"/>
          <a:stretch>
            <a:fillRect/>
          </a:stretch>
        </p:blipFill>
        <p:spPr>
          <a:xfrm>
            <a:off x="6141325" y="1062446"/>
            <a:ext cx="2897852" cy="2229117"/>
          </a:xfrm>
          <a:prstGeom prst="rect">
            <a:avLst/>
          </a:prstGeom>
        </p:spPr>
      </p:pic>
    </p:spTree>
    <p:extLst>
      <p:ext uri="{BB962C8B-B14F-4D97-AF65-F5344CB8AC3E}">
        <p14:creationId xmlns:p14="http://schemas.microsoft.com/office/powerpoint/2010/main" val="3824504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Introduction – CVD Data</a:t>
            </a:r>
            <a:endParaRPr sz="3200" dirty="0">
              <a:solidFill>
                <a:schemeClr val="accent2"/>
              </a:solidFill>
            </a:endParaRPr>
          </a:p>
        </p:txBody>
      </p:sp>
      <p:sp>
        <p:nvSpPr>
          <p:cNvPr id="2" name="TextBox 1">
            <a:extLst>
              <a:ext uri="{FF2B5EF4-FFF2-40B4-BE49-F238E27FC236}">
                <a16:creationId xmlns:a16="http://schemas.microsoft.com/office/drawing/2014/main" id="{83ED51D2-6FFD-538E-09BB-75C5FFF115FD}"/>
              </a:ext>
            </a:extLst>
          </p:cNvPr>
          <p:cNvSpPr txBox="1"/>
          <p:nvPr/>
        </p:nvSpPr>
        <p:spPr>
          <a:xfrm>
            <a:off x="0" y="4774168"/>
            <a:ext cx="5402335" cy="369332"/>
          </a:xfrm>
          <a:prstGeom prst="rect">
            <a:avLst/>
          </a:prstGeom>
          <a:solidFill>
            <a:srgbClr val="E5E5E5">
              <a:alpha val="50196"/>
            </a:srgbClr>
          </a:solidFill>
        </p:spPr>
        <p:txBody>
          <a:bodyPr wrap="square">
            <a:spAutoFit/>
          </a:bodyPr>
          <a:lstStyle/>
          <a:p>
            <a:r>
              <a:rPr lang="en-US" sz="900" dirty="0">
                <a:latin typeface="Source Sans Pro" panose="020B0503030403020204" pitchFamily="34" charset="0"/>
                <a:ea typeface="Source Sans Pro" panose="020B0503030403020204" pitchFamily="34" charset="0"/>
              </a:rPr>
              <a:t>References: 	</a:t>
            </a:r>
            <a:r>
              <a:rPr lang="en-US" sz="900" dirty="0">
                <a:latin typeface="Source Sans Pro" panose="020B0503030403020204" pitchFamily="34" charset="0"/>
                <a:ea typeface="Source Sans Pro" panose="020B0503030403020204" pitchFamily="34" charset="0"/>
                <a:hlinkClick r:id="rId3"/>
              </a:rPr>
              <a:t>https://www.scotpho.org.uk/population-dynamics/deaths/data/most-frequent-causes/</a:t>
            </a:r>
            <a:endParaRPr lang="en-US" sz="900" dirty="0">
              <a:latin typeface="Source Sans Pro" panose="020B0503030403020204" pitchFamily="34" charset="0"/>
              <a:ea typeface="Source Sans Pro" panose="020B0503030403020204" pitchFamily="34" charset="0"/>
            </a:endParaRPr>
          </a:p>
          <a:p>
            <a:r>
              <a:rPr lang="en-US" sz="900" dirty="0">
                <a:latin typeface="Source Sans Pro" panose="020B0503030403020204" pitchFamily="34" charset="0"/>
                <a:ea typeface="Source Sans Pro" panose="020B0503030403020204" pitchFamily="34" charset="0"/>
              </a:rPr>
              <a:t>	British Heart Foundation - Global Heart &amp; Circulatory Disease Factsheet Feb 2023</a:t>
            </a:r>
          </a:p>
        </p:txBody>
      </p:sp>
      <p:sp>
        <p:nvSpPr>
          <p:cNvPr id="5" name="Content Placeholder 2">
            <a:extLst>
              <a:ext uri="{FF2B5EF4-FFF2-40B4-BE49-F238E27FC236}">
                <a16:creationId xmlns:a16="http://schemas.microsoft.com/office/drawing/2014/main" id="{04B47697-5596-0E69-5735-72E34C4B6912}"/>
              </a:ext>
            </a:extLst>
          </p:cNvPr>
          <p:cNvSpPr txBox="1">
            <a:spLocks/>
          </p:cNvSpPr>
          <p:nvPr/>
        </p:nvSpPr>
        <p:spPr>
          <a:xfrm>
            <a:off x="433154" y="876301"/>
            <a:ext cx="4025635" cy="43513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bg1">
                  <a:lumMod val="50000"/>
                </a:schemeClr>
              </a:buClr>
              <a:buSzPct val="80000"/>
              <a:buFont typeface="Source Sans Pro"/>
              <a:buChar char="◉"/>
              <a:defRPr sz="2000" b="0" i="0" u="none" strike="noStrike" cap="none">
                <a:solidFill>
                  <a:schemeClr val="bg1">
                    <a:lumMod val="50000"/>
                  </a:schemeClr>
                </a:solidFill>
                <a:latin typeface="Source Sans Pro" panose="020B0503030403020204" pitchFamily="34" charset="0"/>
                <a:ea typeface="Source Sans Pro" panose="020B0503030403020204" pitchFamily="34" charset="0"/>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GB" dirty="0"/>
              <a:t>Data from PHS Scotland</a:t>
            </a:r>
          </a:p>
          <a:p>
            <a:pPr lvl="1">
              <a:buClr>
                <a:schemeClr val="bg1">
                  <a:lumMod val="50000"/>
                </a:schemeClr>
              </a:buClr>
            </a:pPr>
            <a:r>
              <a:rPr lang="en-GB" dirty="0">
                <a:solidFill>
                  <a:schemeClr val="bg1">
                    <a:lumMod val="50000"/>
                  </a:schemeClr>
                </a:solidFill>
                <a:latin typeface="Source Sans Pro" panose="020B0503030403020204" pitchFamily="34" charset="0"/>
                <a:ea typeface="Source Sans Pro" panose="020B0503030403020204" pitchFamily="34" charset="0"/>
              </a:rPr>
              <a:t>Discharges</a:t>
            </a:r>
          </a:p>
          <a:p>
            <a:pPr lvl="1">
              <a:buClr>
                <a:schemeClr val="bg1">
                  <a:lumMod val="50000"/>
                </a:schemeClr>
              </a:buClr>
            </a:pPr>
            <a:r>
              <a:rPr lang="en-GB" dirty="0">
                <a:solidFill>
                  <a:schemeClr val="bg1">
                    <a:lumMod val="50000"/>
                  </a:schemeClr>
                </a:solidFill>
                <a:latin typeface="Source Sans Pro" panose="020B0503030403020204" pitchFamily="34" charset="0"/>
                <a:ea typeface="Source Sans Pro" panose="020B0503030403020204" pitchFamily="34" charset="0"/>
              </a:rPr>
              <a:t>Mortality</a:t>
            </a:r>
          </a:p>
          <a:p>
            <a:endParaRPr lang="en-GB" dirty="0"/>
          </a:p>
          <a:p>
            <a:r>
              <a:rPr lang="en-GB" sz="1600" b="1" dirty="0"/>
              <a:t>Raw data </a:t>
            </a:r>
            <a:r>
              <a:rPr lang="en-GB" sz="1600" dirty="0"/>
              <a:t>– number of discharges</a:t>
            </a:r>
          </a:p>
          <a:p>
            <a:r>
              <a:rPr lang="en-GB" sz="1600" b="1" dirty="0"/>
              <a:t>Crude rates </a:t>
            </a:r>
            <a:r>
              <a:rPr lang="en-GB" sz="1600" dirty="0"/>
              <a:t>– discharges per 100,000 population</a:t>
            </a:r>
          </a:p>
          <a:p>
            <a:r>
              <a:rPr lang="en-GB" sz="1600" b="1" dirty="0"/>
              <a:t>EASR</a:t>
            </a:r>
            <a:r>
              <a:rPr lang="en-GB" sz="1600" dirty="0"/>
              <a:t> – discharges adjusted to European Standard Population to account for age and sex differences in different places</a:t>
            </a:r>
          </a:p>
          <a:p>
            <a:endParaRPr lang="en-US" dirty="0"/>
          </a:p>
        </p:txBody>
      </p:sp>
      <p:sp>
        <p:nvSpPr>
          <p:cNvPr id="6" name="TextBox 1">
            <a:extLst>
              <a:ext uri="{FF2B5EF4-FFF2-40B4-BE49-F238E27FC236}">
                <a16:creationId xmlns:a16="http://schemas.microsoft.com/office/drawing/2014/main" id="{10B104BA-889E-63FD-B833-F039C9796F56}"/>
              </a:ext>
            </a:extLst>
          </p:cNvPr>
          <p:cNvSpPr txBox="1"/>
          <p:nvPr/>
        </p:nvSpPr>
        <p:spPr>
          <a:xfrm>
            <a:off x="2923771" y="1438212"/>
            <a:ext cx="2478564"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solidFill>
                  <a:schemeClr val="bg1">
                    <a:lumMod val="50000"/>
                  </a:schemeClr>
                </a:solidFill>
                <a:latin typeface="Source Sans Pro" panose="020B0503030403020204" pitchFamily="34" charset="0"/>
                <a:ea typeface="Source Sans Pro" panose="020B0503030403020204" pitchFamily="34" charset="0"/>
              </a:rPr>
              <a:t>Health Board and Council Area</a:t>
            </a:r>
          </a:p>
        </p:txBody>
      </p:sp>
      <p:sp>
        <p:nvSpPr>
          <p:cNvPr id="7" name="TextBox 2">
            <a:extLst>
              <a:ext uri="{FF2B5EF4-FFF2-40B4-BE49-F238E27FC236}">
                <a16:creationId xmlns:a16="http://schemas.microsoft.com/office/drawing/2014/main" id="{8ED064B7-3A85-79C6-3EFC-AD31C8C072D8}"/>
              </a:ext>
            </a:extLst>
          </p:cNvPr>
          <p:cNvSpPr txBox="1"/>
          <p:nvPr/>
        </p:nvSpPr>
        <p:spPr>
          <a:xfrm>
            <a:off x="2494085" y="1180301"/>
            <a:ext cx="729343" cy="1323439"/>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dirty="0">
                <a:solidFill>
                  <a:schemeClr val="bg1">
                    <a:lumMod val="50000"/>
                  </a:schemeClr>
                </a:solidFill>
                <a:latin typeface="Source Sans Pro" panose="020B0503030403020204" pitchFamily="34" charset="0"/>
                <a:ea typeface="Source Sans Pro" panose="020B0503030403020204" pitchFamily="34" charset="0"/>
                <a:cs typeface="Arial" panose="020B0604020202020204" pitchFamily="34" charset="0"/>
              </a:rPr>
              <a:t>}	</a:t>
            </a:r>
          </a:p>
        </p:txBody>
      </p:sp>
      <p:sp>
        <p:nvSpPr>
          <p:cNvPr id="8" name="TextBox 3">
            <a:extLst>
              <a:ext uri="{FF2B5EF4-FFF2-40B4-BE49-F238E27FC236}">
                <a16:creationId xmlns:a16="http://schemas.microsoft.com/office/drawing/2014/main" id="{71F1B8A8-C540-ABD1-BAC9-1743971FC6F1}"/>
              </a:ext>
            </a:extLst>
          </p:cNvPr>
          <p:cNvSpPr txBox="1"/>
          <p:nvPr/>
        </p:nvSpPr>
        <p:spPr>
          <a:xfrm>
            <a:off x="5700265" y="918647"/>
            <a:ext cx="819455" cy="193899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dirty="0">
                <a:solidFill>
                  <a:schemeClr val="bg1">
                    <a:lumMod val="50000"/>
                  </a:schemeClr>
                </a:solidFill>
                <a:latin typeface="Source Sans Pro" panose="020B0503030403020204" pitchFamily="34" charset="0"/>
                <a:ea typeface="Source Sans Pro" panose="020B0503030403020204" pitchFamily="34" charset="0"/>
              </a:rPr>
              <a:t>2009  </a:t>
            </a:r>
          </a:p>
          <a:p>
            <a:endParaRPr lang="en-US" sz="2000" dirty="0">
              <a:solidFill>
                <a:schemeClr val="bg1">
                  <a:lumMod val="50000"/>
                </a:schemeClr>
              </a:solidFill>
              <a:latin typeface="Source Sans Pro" panose="020B0503030403020204" pitchFamily="34" charset="0"/>
              <a:ea typeface="Source Sans Pro" panose="020B0503030403020204" pitchFamily="34" charset="0"/>
            </a:endParaRPr>
          </a:p>
          <a:p>
            <a:endParaRPr lang="en-US" sz="2000" dirty="0">
              <a:solidFill>
                <a:schemeClr val="bg1">
                  <a:lumMod val="50000"/>
                </a:schemeClr>
              </a:solidFill>
              <a:latin typeface="Source Sans Pro" panose="020B0503030403020204" pitchFamily="34" charset="0"/>
              <a:ea typeface="Source Sans Pro" panose="020B0503030403020204" pitchFamily="34" charset="0"/>
            </a:endParaRPr>
          </a:p>
          <a:p>
            <a:r>
              <a:rPr lang="en-US" sz="2000" dirty="0">
                <a:solidFill>
                  <a:schemeClr val="bg1">
                    <a:lumMod val="50000"/>
                  </a:schemeClr>
                </a:solidFill>
                <a:latin typeface="Source Sans Pro" panose="020B0503030403020204" pitchFamily="34" charset="0"/>
                <a:ea typeface="Source Sans Pro" panose="020B0503030403020204" pitchFamily="34" charset="0"/>
              </a:rPr>
              <a:t>2018</a:t>
            </a:r>
          </a:p>
          <a:p>
            <a:endParaRPr lang="en-US" sz="2000" dirty="0">
              <a:solidFill>
                <a:schemeClr val="bg1">
                  <a:lumMod val="50000"/>
                </a:schemeClr>
              </a:solidFill>
              <a:latin typeface="Source Sans Pro" panose="020B0503030403020204" pitchFamily="34" charset="0"/>
              <a:ea typeface="Source Sans Pro" panose="020B0503030403020204" pitchFamily="34" charset="0"/>
            </a:endParaRPr>
          </a:p>
          <a:p>
            <a:r>
              <a:rPr lang="en-US" sz="2000" dirty="0">
                <a:solidFill>
                  <a:schemeClr val="bg1">
                    <a:lumMod val="50000"/>
                  </a:schemeClr>
                </a:solidFill>
                <a:latin typeface="Source Sans Pro" panose="020B0503030403020204" pitchFamily="34" charset="0"/>
                <a:ea typeface="Source Sans Pro" panose="020B0503030403020204" pitchFamily="34" charset="0"/>
              </a:rPr>
              <a:t>2021</a:t>
            </a:r>
          </a:p>
        </p:txBody>
      </p:sp>
      <p:cxnSp>
        <p:nvCxnSpPr>
          <p:cNvPr id="10" name="Straight Arrow Connector 9">
            <a:extLst>
              <a:ext uri="{FF2B5EF4-FFF2-40B4-BE49-F238E27FC236}">
                <a16:creationId xmlns:a16="http://schemas.microsoft.com/office/drawing/2014/main" id="{3AB04F6E-F91E-14FE-ECA2-70F72D1E7BDC}"/>
              </a:ext>
            </a:extLst>
          </p:cNvPr>
          <p:cNvCxnSpPr>
            <a:cxnSpLocks/>
          </p:cNvCxnSpPr>
          <p:nvPr/>
        </p:nvCxnSpPr>
        <p:spPr>
          <a:xfrm>
            <a:off x="6034618" y="1240742"/>
            <a:ext cx="0" cy="55003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A0F2396-A37F-207A-93D0-7D0B4809D955}"/>
              </a:ext>
            </a:extLst>
          </p:cNvPr>
          <p:cNvCxnSpPr>
            <a:cxnSpLocks/>
          </p:cNvCxnSpPr>
          <p:nvPr/>
        </p:nvCxnSpPr>
        <p:spPr>
          <a:xfrm>
            <a:off x="6069030" y="2150717"/>
            <a:ext cx="0" cy="35302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Explosion 1 11">
            <a:extLst>
              <a:ext uri="{FF2B5EF4-FFF2-40B4-BE49-F238E27FC236}">
                <a16:creationId xmlns:a16="http://schemas.microsoft.com/office/drawing/2014/main" id="{BC341596-A0B9-72DD-EA7F-2E80FDFF2C67}"/>
              </a:ext>
            </a:extLst>
          </p:cNvPr>
          <p:cNvSpPr/>
          <p:nvPr/>
        </p:nvSpPr>
        <p:spPr>
          <a:xfrm>
            <a:off x="7184571" y="0"/>
            <a:ext cx="2345873" cy="2037806"/>
          </a:xfrm>
          <a:prstGeom prst="irregularSeal1">
            <a:avLst/>
          </a:prstGeom>
          <a:solidFill>
            <a:srgbClr val="DE10DB"/>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latin typeface="Source Sans Pro" panose="020B0503030403020204" pitchFamily="34" charset="0"/>
                <a:ea typeface="Source Sans Pro" panose="020B0503030403020204" pitchFamily="34" charset="0"/>
              </a:rPr>
              <a:t>Includes the “COVID years”!!</a:t>
            </a:r>
          </a:p>
        </p:txBody>
      </p:sp>
      <p:sp>
        <p:nvSpPr>
          <p:cNvPr id="13" name="TextBox 7">
            <a:extLst>
              <a:ext uri="{FF2B5EF4-FFF2-40B4-BE49-F238E27FC236}">
                <a16:creationId xmlns:a16="http://schemas.microsoft.com/office/drawing/2014/main" id="{70003F15-6392-ACF2-F45B-8172DA0AA70A}"/>
              </a:ext>
            </a:extLst>
          </p:cNvPr>
          <p:cNvSpPr txBox="1"/>
          <p:nvPr/>
        </p:nvSpPr>
        <p:spPr>
          <a:xfrm>
            <a:off x="5280999" y="3018990"/>
            <a:ext cx="3435556" cy="1223412"/>
          </a:xfrm>
          <a:prstGeom prst="rect">
            <a:avLst/>
          </a:prstGeom>
          <a:noFill/>
          <a:ln>
            <a:solidFill>
              <a:schemeClr val="bg1">
                <a:lumMod val="65000"/>
              </a:schemeClr>
            </a:solidFill>
          </a:ln>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050" b="1" dirty="0">
                <a:solidFill>
                  <a:schemeClr val="bg1">
                    <a:lumMod val="50000"/>
                  </a:schemeClr>
                </a:solidFill>
                <a:latin typeface="Source Sans Pro" panose="020B0503030403020204" pitchFamily="34" charset="0"/>
                <a:ea typeface="Source Sans Pro" panose="020B0503030403020204" pitchFamily="34" charset="0"/>
              </a:rPr>
              <a:t>Discharges</a:t>
            </a:r>
          </a:p>
          <a:p>
            <a:r>
              <a:rPr lang="en-US" sz="1050" dirty="0">
                <a:solidFill>
                  <a:schemeClr val="bg1">
                    <a:lumMod val="50000"/>
                  </a:schemeClr>
                </a:solidFill>
                <a:latin typeface="Source Sans Pro" panose="020B0503030403020204" pitchFamily="34" charset="0"/>
                <a:ea typeface="Source Sans Pro" panose="020B0503030403020204" pitchFamily="34" charset="0"/>
              </a:rPr>
              <a:t>Complicated statistic</a:t>
            </a:r>
          </a:p>
          <a:p>
            <a:r>
              <a:rPr lang="en-US" sz="1050" dirty="0">
                <a:solidFill>
                  <a:schemeClr val="bg1">
                    <a:lumMod val="50000"/>
                  </a:schemeClr>
                </a:solidFill>
                <a:latin typeface="Source Sans Pro" panose="020B0503030403020204" pitchFamily="34" charset="0"/>
                <a:ea typeface="Source Sans Pro" panose="020B0503030403020204" pitchFamily="34" charset="0"/>
              </a:rPr>
              <a:t>	</a:t>
            </a:r>
          </a:p>
          <a:p>
            <a:r>
              <a:rPr lang="en-US" sz="1050" dirty="0">
                <a:solidFill>
                  <a:schemeClr val="bg1">
                    <a:lumMod val="50000"/>
                  </a:schemeClr>
                </a:solidFill>
                <a:latin typeface="Source Sans Pro" panose="020B0503030403020204" pitchFamily="34" charset="0"/>
                <a:ea typeface="Source Sans Pro" panose="020B0503030403020204" pitchFamily="34" charset="0"/>
              </a:rPr>
              <a:t>	less people dying, more being discharged</a:t>
            </a:r>
          </a:p>
          <a:p>
            <a:endParaRPr lang="en-US" sz="1050" dirty="0">
              <a:solidFill>
                <a:schemeClr val="bg1">
                  <a:lumMod val="50000"/>
                </a:schemeClr>
              </a:solidFill>
              <a:latin typeface="Source Sans Pro" panose="020B0503030403020204" pitchFamily="34" charset="0"/>
              <a:ea typeface="Source Sans Pro" panose="020B0503030403020204" pitchFamily="34" charset="0"/>
            </a:endParaRPr>
          </a:p>
          <a:p>
            <a:r>
              <a:rPr lang="en-US" sz="1050" dirty="0">
                <a:solidFill>
                  <a:schemeClr val="bg1">
                    <a:lumMod val="50000"/>
                  </a:schemeClr>
                </a:solidFill>
                <a:latin typeface="Source Sans Pro" panose="020B0503030403020204" pitchFamily="34" charset="0"/>
                <a:ea typeface="Source Sans Pro" panose="020B0503030403020204" pitchFamily="34" charset="0"/>
              </a:rPr>
              <a:t>	more people suffering CVD</a:t>
            </a:r>
          </a:p>
          <a:p>
            <a:endParaRPr lang="en-US" sz="1050" dirty="0">
              <a:solidFill>
                <a:schemeClr val="bg1">
                  <a:lumMod val="50000"/>
                </a:schemeClr>
              </a:solidFill>
              <a:latin typeface="Source Sans Pro" panose="020B0503030403020204" pitchFamily="34" charset="0"/>
              <a:ea typeface="Source Sans Pro" panose="020B0503030403020204" pitchFamily="34" charset="0"/>
            </a:endParaRPr>
          </a:p>
        </p:txBody>
      </p:sp>
      <p:sp>
        <p:nvSpPr>
          <p:cNvPr id="14" name="Up Arrow 13">
            <a:extLst>
              <a:ext uri="{FF2B5EF4-FFF2-40B4-BE49-F238E27FC236}">
                <a16:creationId xmlns:a16="http://schemas.microsoft.com/office/drawing/2014/main" id="{935195B0-1642-497F-91A8-2104DDFA2CDE}"/>
              </a:ext>
            </a:extLst>
          </p:cNvPr>
          <p:cNvSpPr/>
          <p:nvPr/>
        </p:nvSpPr>
        <p:spPr>
          <a:xfrm>
            <a:off x="5535960" y="3435244"/>
            <a:ext cx="237825" cy="386030"/>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sp>
        <p:nvSpPr>
          <p:cNvPr id="15" name="Up Arrow 14">
            <a:extLst>
              <a:ext uri="{FF2B5EF4-FFF2-40B4-BE49-F238E27FC236}">
                <a16:creationId xmlns:a16="http://schemas.microsoft.com/office/drawing/2014/main" id="{013CA21F-17A0-B479-B7B2-4CEEFA1BFAEA}"/>
              </a:ext>
            </a:extLst>
          </p:cNvPr>
          <p:cNvSpPr/>
          <p:nvPr/>
        </p:nvSpPr>
        <p:spPr>
          <a:xfrm>
            <a:off x="5535960" y="3838823"/>
            <a:ext cx="237824" cy="38603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3593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effectLst/>
              </a:rPr>
              <a:t>Most Common Type of CVD</a:t>
            </a:r>
            <a:endParaRPr dirty="0"/>
          </a:p>
        </p:txBody>
      </p:sp>
      <p:sp>
        <p:nvSpPr>
          <p:cNvPr id="3" name="Google Shape;500;p18">
            <a:extLst>
              <a:ext uri="{FF2B5EF4-FFF2-40B4-BE49-F238E27FC236}">
                <a16:creationId xmlns:a16="http://schemas.microsoft.com/office/drawing/2014/main" id="{F4A61835-56CF-873E-1702-66E7C0CB39D6}"/>
              </a:ext>
            </a:extLst>
          </p:cNvPr>
          <p:cNvSpPr txBox="1">
            <a:spLocks noGrp="1"/>
          </p:cNvSpPr>
          <p:nvPr>
            <p:ph type="body" idx="1"/>
          </p:nvPr>
        </p:nvSpPr>
        <p:spPr>
          <a:xfrm>
            <a:off x="344329" y="1062446"/>
            <a:ext cx="7327921" cy="3387634"/>
          </a:xfrm>
          <a:prstGeom prst="rect">
            <a:avLst/>
          </a:prstGeom>
        </p:spPr>
        <p:txBody>
          <a:bodyPr spcFirstLastPara="1" wrap="square" lIns="91425" tIns="91425" rIns="91425" bIns="91425" anchor="t" anchorCtr="0">
            <a:normAutofit/>
          </a:bodyPr>
          <a:lstStyle/>
          <a:p>
            <a:r>
              <a:rPr lang="en-GB" sz="1600" dirty="0">
                <a:solidFill>
                  <a:schemeClr val="bg1">
                    <a:lumMod val="50000"/>
                  </a:schemeClr>
                </a:solidFill>
                <a:latin typeface="Source Sans Pro" panose="020B0503030403020204" pitchFamily="34" charset="0"/>
                <a:ea typeface="Source Sans Pro" panose="020B0503030403020204" pitchFamily="34" charset="0"/>
              </a:rPr>
              <a:t>TIAs are included in “Other CVD” for mortality data</a:t>
            </a:r>
          </a:p>
          <a:p>
            <a:r>
              <a:rPr lang="en-GB" sz="1600" dirty="0"/>
              <a:t>The raw values have been used (no population or age standardisation)</a:t>
            </a:r>
            <a:endParaRPr lang="en-GB" sz="1600" dirty="0">
              <a:solidFill>
                <a:schemeClr val="bg1">
                  <a:lumMod val="50000"/>
                </a:schemeClr>
              </a:solidFill>
              <a:latin typeface="Source Sans Pro" panose="020B0503030403020204" pitchFamily="34" charset="0"/>
              <a:ea typeface="Source Sans Pro" panose="020B0503030403020204" pitchFamily="34" charset="0"/>
            </a:endParaRPr>
          </a:p>
        </p:txBody>
      </p:sp>
      <p:pic>
        <p:nvPicPr>
          <p:cNvPr id="4" name="Picture 3">
            <a:extLst>
              <a:ext uri="{FF2B5EF4-FFF2-40B4-BE49-F238E27FC236}">
                <a16:creationId xmlns:a16="http://schemas.microsoft.com/office/drawing/2014/main" id="{39EF1E11-C19F-735F-6D3A-4D237BD78A4B}"/>
              </a:ext>
            </a:extLst>
          </p:cNvPr>
          <p:cNvPicPr>
            <a:picLocks noChangeAspect="1"/>
          </p:cNvPicPr>
          <p:nvPr/>
        </p:nvPicPr>
        <p:blipFill>
          <a:blip r:embed="rId3"/>
          <a:stretch>
            <a:fillRect/>
          </a:stretch>
        </p:blipFill>
        <p:spPr>
          <a:xfrm>
            <a:off x="344329" y="2048354"/>
            <a:ext cx="3522277" cy="2178324"/>
          </a:xfrm>
          <a:prstGeom prst="rect">
            <a:avLst/>
          </a:prstGeom>
        </p:spPr>
      </p:pic>
      <p:pic>
        <p:nvPicPr>
          <p:cNvPr id="9" name="Picture 8">
            <a:extLst>
              <a:ext uri="{FF2B5EF4-FFF2-40B4-BE49-F238E27FC236}">
                <a16:creationId xmlns:a16="http://schemas.microsoft.com/office/drawing/2014/main" id="{AA7CB13C-E274-3F3F-5437-11B1E2BBF47E}"/>
              </a:ext>
            </a:extLst>
          </p:cNvPr>
          <p:cNvPicPr>
            <a:picLocks noChangeAspect="1"/>
          </p:cNvPicPr>
          <p:nvPr/>
        </p:nvPicPr>
        <p:blipFill>
          <a:blip r:embed="rId4"/>
          <a:stretch>
            <a:fillRect/>
          </a:stretch>
        </p:blipFill>
        <p:spPr>
          <a:xfrm>
            <a:off x="4572000" y="1980251"/>
            <a:ext cx="3742517" cy="2314530"/>
          </a:xfrm>
          <a:prstGeom prst="rect">
            <a:avLst/>
          </a:prstGeom>
        </p:spPr>
      </p:pic>
    </p:spTree>
    <p:extLst>
      <p:ext uri="{BB962C8B-B14F-4D97-AF65-F5344CB8AC3E}">
        <p14:creationId xmlns:p14="http://schemas.microsoft.com/office/powerpoint/2010/main" val="3758620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effectLst/>
              </a:rPr>
              <a:t>Type of CVD by Age</a:t>
            </a:r>
            <a:endParaRPr dirty="0"/>
          </a:p>
        </p:txBody>
      </p:sp>
      <p:sp>
        <p:nvSpPr>
          <p:cNvPr id="3" name="Google Shape;500;p18">
            <a:extLst>
              <a:ext uri="{FF2B5EF4-FFF2-40B4-BE49-F238E27FC236}">
                <a16:creationId xmlns:a16="http://schemas.microsoft.com/office/drawing/2014/main" id="{F4A61835-56CF-873E-1702-66E7C0CB39D6}"/>
              </a:ext>
            </a:extLst>
          </p:cNvPr>
          <p:cNvSpPr txBox="1">
            <a:spLocks noGrp="1"/>
          </p:cNvSpPr>
          <p:nvPr>
            <p:ph type="body" idx="1"/>
          </p:nvPr>
        </p:nvSpPr>
        <p:spPr>
          <a:xfrm>
            <a:off x="344329" y="1062446"/>
            <a:ext cx="7327921" cy="3387634"/>
          </a:xfrm>
          <a:prstGeom prst="rect">
            <a:avLst/>
          </a:prstGeom>
        </p:spPr>
        <p:txBody>
          <a:bodyPr spcFirstLastPara="1" wrap="square" lIns="91425" tIns="91425" rIns="91425" bIns="91425" anchor="t" anchorCtr="0">
            <a:normAutofit/>
          </a:bodyPr>
          <a:lstStyle/>
          <a:p>
            <a:r>
              <a:rPr lang="en-GB" sz="1600" dirty="0">
                <a:solidFill>
                  <a:schemeClr val="bg1">
                    <a:lumMod val="50000"/>
                  </a:schemeClr>
                </a:solidFill>
                <a:latin typeface="Source Sans Pro" panose="020B0503030403020204" pitchFamily="34" charset="0"/>
                <a:ea typeface="Source Sans Pro" panose="020B0503030403020204" pitchFamily="34" charset="0"/>
              </a:rPr>
              <a:t>Now we are looking at EASR data</a:t>
            </a:r>
          </a:p>
          <a:p>
            <a:r>
              <a:rPr lang="en-GB" sz="1600" dirty="0"/>
              <a:t>Discuss Results</a:t>
            </a:r>
            <a:endParaRPr lang="en-GB" sz="1600" dirty="0">
              <a:solidFill>
                <a:schemeClr val="bg1">
                  <a:lumMod val="50000"/>
                </a:schemeClr>
              </a:solidFill>
              <a:latin typeface="Source Sans Pro" panose="020B0503030403020204" pitchFamily="34" charset="0"/>
              <a:ea typeface="Source Sans Pro" panose="020B0503030403020204" pitchFamily="34" charset="0"/>
            </a:endParaRPr>
          </a:p>
        </p:txBody>
      </p:sp>
      <p:pic>
        <p:nvPicPr>
          <p:cNvPr id="2" name="Picture 1">
            <a:extLst>
              <a:ext uri="{FF2B5EF4-FFF2-40B4-BE49-F238E27FC236}">
                <a16:creationId xmlns:a16="http://schemas.microsoft.com/office/drawing/2014/main" id="{6B9DF19E-774E-CE58-E472-C5A3094C248E}"/>
              </a:ext>
            </a:extLst>
          </p:cNvPr>
          <p:cNvPicPr>
            <a:picLocks noChangeAspect="1"/>
          </p:cNvPicPr>
          <p:nvPr/>
        </p:nvPicPr>
        <p:blipFill>
          <a:blip r:embed="rId3"/>
          <a:stretch>
            <a:fillRect/>
          </a:stretch>
        </p:blipFill>
        <p:spPr>
          <a:xfrm>
            <a:off x="631527" y="1992723"/>
            <a:ext cx="3546010" cy="2193001"/>
          </a:xfrm>
          <a:prstGeom prst="rect">
            <a:avLst/>
          </a:prstGeom>
        </p:spPr>
      </p:pic>
      <p:pic>
        <p:nvPicPr>
          <p:cNvPr id="5" name="Picture 4">
            <a:extLst>
              <a:ext uri="{FF2B5EF4-FFF2-40B4-BE49-F238E27FC236}">
                <a16:creationId xmlns:a16="http://schemas.microsoft.com/office/drawing/2014/main" id="{745728D9-3270-A90F-482A-3DF731AC3E7B}"/>
              </a:ext>
            </a:extLst>
          </p:cNvPr>
          <p:cNvPicPr>
            <a:picLocks noChangeAspect="1"/>
          </p:cNvPicPr>
          <p:nvPr/>
        </p:nvPicPr>
        <p:blipFill>
          <a:blip r:embed="rId4"/>
          <a:stretch>
            <a:fillRect/>
          </a:stretch>
        </p:blipFill>
        <p:spPr>
          <a:xfrm>
            <a:off x="5010765" y="2069740"/>
            <a:ext cx="3546009" cy="2193001"/>
          </a:xfrm>
          <a:prstGeom prst="rect">
            <a:avLst/>
          </a:prstGeom>
        </p:spPr>
      </p:pic>
    </p:spTree>
    <p:extLst>
      <p:ext uri="{BB962C8B-B14F-4D97-AF65-F5344CB8AC3E}">
        <p14:creationId xmlns:p14="http://schemas.microsoft.com/office/powerpoint/2010/main" val="308126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effectLst/>
              </a:rPr>
              <a:t>Type of CVD by Sex</a:t>
            </a:r>
            <a:endParaRPr dirty="0"/>
          </a:p>
        </p:txBody>
      </p:sp>
      <p:sp>
        <p:nvSpPr>
          <p:cNvPr id="3" name="Google Shape;500;p18">
            <a:extLst>
              <a:ext uri="{FF2B5EF4-FFF2-40B4-BE49-F238E27FC236}">
                <a16:creationId xmlns:a16="http://schemas.microsoft.com/office/drawing/2014/main" id="{F4A61835-56CF-873E-1702-66E7C0CB39D6}"/>
              </a:ext>
            </a:extLst>
          </p:cNvPr>
          <p:cNvSpPr txBox="1">
            <a:spLocks noGrp="1"/>
          </p:cNvSpPr>
          <p:nvPr>
            <p:ph type="body" idx="1"/>
          </p:nvPr>
        </p:nvSpPr>
        <p:spPr>
          <a:xfrm>
            <a:off x="344329" y="1062446"/>
            <a:ext cx="7327921" cy="3387634"/>
          </a:xfrm>
          <a:prstGeom prst="rect">
            <a:avLst/>
          </a:prstGeom>
        </p:spPr>
        <p:txBody>
          <a:bodyPr spcFirstLastPara="1" wrap="square" lIns="91425" tIns="91425" rIns="91425" bIns="91425" anchor="t" anchorCtr="0">
            <a:normAutofit/>
          </a:bodyPr>
          <a:lstStyle/>
          <a:p>
            <a:r>
              <a:rPr lang="en-GB" sz="1600" dirty="0">
                <a:solidFill>
                  <a:schemeClr val="bg1">
                    <a:lumMod val="50000"/>
                  </a:schemeClr>
                </a:solidFill>
                <a:latin typeface="Source Sans Pro" panose="020B0503030403020204" pitchFamily="34" charset="0"/>
                <a:ea typeface="Source Sans Pro" panose="020B0503030403020204" pitchFamily="34" charset="0"/>
              </a:rPr>
              <a:t>The effects of using raw dat</a:t>
            </a:r>
            <a:r>
              <a:rPr lang="en-GB" sz="1600" dirty="0"/>
              <a:t>a vs EASR is demonstrated</a:t>
            </a:r>
          </a:p>
          <a:p>
            <a:r>
              <a:rPr lang="en-GB" sz="1600" dirty="0">
                <a:solidFill>
                  <a:schemeClr val="bg1">
                    <a:lumMod val="50000"/>
                  </a:schemeClr>
                </a:solidFill>
                <a:latin typeface="Source Sans Pro" panose="020B0503030403020204" pitchFamily="34" charset="0"/>
                <a:ea typeface="Source Sans Pro" panose="020B0503030403020204" pitchFamily="34" charset="0"/>
              </a:rPr>
              <a:t>Do more woman than men suffer CVD? Yes BUT….</a:t>
            </a:r>
          </a:p>
          <a:p>
            <a:r>
              <a:rPr lang="en-GB" sz="1600" dirty="0"/>
              <a:t>SAH – only type of CVD with female predominance</a:t>
            </a:r>
            <a:endParaRPr lang="en-GB" sz="1600" dirty="0">
              <a:solidFill>
                <a:schemeClr val="bg1">
                  <a:lumMod val="50000"/>
                </a:schemeClr>
              </a:solidFill>
              <a:latin typeface="Source Sans Pro" panose="020B0503030403020204" pitchFamily="34" charset="0"/>
              <a:ea typeface="Source Sans Pro" panose="020B0503030403020204" pitchFamily="34" charset="0"/>
            </a:endParaRPr>
          </a:p>
        </p:txBody>
      </p:sp>
      <p:sp>
        <p:nvSpPr>
          <p:cNvPr id="4" name="TextBox 3">
            <a:extLst>
              <a:ext uri="{FF2B5EF4-FFF2-40B4-BE49-F238E27FC236}">
                <a16:creationId xmlns:a16="http://schemas.microsoft.com/office/drawing/2014/main" id="{96B92E29-4F7D-10D5-3846-F8C4E5DC48AE}"/>
              </a:ext>
            </a:extLst>
          </p:cNvPr>
          <p:cNvSpPr txBox="1"/>
          <p:nvPr/>
        </p:nvSpPr>
        <p:spPr>
          <a:xfrm>
            <a:off x="6330439" y="854627"/>
            <a:ext cx="3975100" cy="307777"/>
          </a:xfrm>
          <a:prstGeom prst="rect">
            <a:avLst/>
          </a:prstGeom>
          <a:noFill/>
        </p:spPr>
        <p:txBody>
          <a:bodyPr wrap="square">
            <a:spAutoFit/>
          </a:bodyPr>
          <a:lstStyle/>
          <a:p>
            <a:r>
              <a:rPr lang="en-US" dirty="0">
                <a:solidFill>
                  <a:schemeClr val="bg1">
                    <a:lumMod val="50000"/>
                  </a:schemeClr>
                </a:solidFill>
                <a:latin typeface="Source Sans Pro" panose="020B0503030403020204" pitchFamily="34" charset="0"/>
                <a:ea typeface="Source Sans Pro" panose="020B0503030403020204" pitchFamily="34" charset="0"/>
              </a:rPr>
              <a:t>hormonal influences</a:t>
            </a:r>
          </a:p>
        </p:txBody>
      </p:sp>
      <p:sp>
        <p:nvSpPr>
          <p:cNvPr id="6" name="TextBox 5">
            <a:extLst>
              <a:ext uri="{FF2B5EF4-FFF2-40B4-BE49-F238E27FC236}">
                <a16:creationId xmlns:a16="http://schemas.microsoft.com/office/drawing/2014/main" id="{FD17A95D-7161-1AEC-8153-82927A7C5C13}"/>
              </a:ext>
            </a:extLst>
          </p:cNvPr>
          <p:cNvSpPr txBox="1"/>
          <p:nvPr/>
        </p:nvSpPr>
        <p:spPr>
          <a:xfrm>
            <a:off x="6597172" y="1678530"/>
            <a:ext cx="3975100" cy="307777"/>
          </a:xfrm>
          <a:prstGeom prst="rect">
            <a:avLst/>
          </a:prstGeom>
          <a:noFill/>
        </p:spPr>
        <p:txBody>
          <a:bodyPr wrap="square">
            <a:spAutoFit/>
          </a:bodyPr>
          <a:lstStyle/>
          <a:p>
            <a:r>
              <a:rPr lang="en-US" dirty="0">
                <a:solidFill>
                  <a:schemeClr val="bg1">
                    <a:lumMod val="50000"/>
                  </a:schemeClr>
                </a:solidFill>
                <a:latin typeface="Source Sans Pro" panose="020B0503030403020204" pitchFamily="34" charset="0"/>
                <a:ea typeface="Source Sans Pro" panose="020B0503030403020204" pitchFamily="34" charset="0"/>
              </a:rPr>
              <a:t>variation in wall shear stress</a:t>
            </a:r>
          </a:p>
        </p:txBody>
      </p:sp>
      <p:sp>
        <p:nvSpPr>
          <p:cNvPr id="7" name="TextBox 6">
            <a:extLst>
              <a:ext uri="{FF2B5EF4-FFF2-40B4-BE49-F238E27FC236}">
                <a16:creationId xmlns:a16="http://schemas.microsoft.com/office/drawing/2014/main" id="{3964248C-BA87-6DC8-F6B8-E94A7C2D0183}"/>
              </a:ext>
            </a:extLst>
          </p:cNvPr>
          <p:cNvSpPr txBox="1"/>
          <p:nvPr/>
        </p:nvSpPr>
        <p:spPr>
          <a:xfrm>
            <a:off x="6597172" y="1252549"/>
            <a:ext cx="3975100" cy="307777"/>
          </a:xfrm>
          <a:prstGeom prst="rect">
            <a:avLst/>
          </a:prstGeom>
          <a:noFill/>
        </p:spPr>
        <p:txBody>
          <a:bodyPr wrap="square">
            <a:spAutoFit/>
          </a:bodyPr>
          <a:lstStyle/>
          <a:p>
            <a:r>
              <a:rPr lang="en-US" dirty="0">
                <a:solidFill>
                  <a:schemeClr val="bg1">
                    <a:lumMod val="50000"/>
                  </a:schemeClr>
                </a:solidFill>
                <a:latin typeface="Source Sans Pro" panose="020B0503030403020204" pitchFamily="34" charset="0"/>
                <a:ea typeface="Source Sans Pro" panose="020B0503030403020204" pitchFamily="34" charset="0"/>
              </a:rPr>
              <a:t>reproductive factors</a:t>
            </a:r>
          </a:p>
        </p:txBody>
      </p:sp>
      <p:sp>
        <p:nvSpPr>
          <p:cNvPr id="8" name="TextBox 7">
            <a:extLst>
              <a:ext uri="{FF2B5EF4-FFF2-40B4-BE49-F238E27FC236}">
                <a16:creationId xmlns:a16="http://schemas.microsoft.com/office/drawing/2014/main" id="{56EF1173-1AE5-E50F-C0C0-81FABECD78FC}"/>
              </a:ext>
            </a:extLst>
          </p:cNvPr>
          <p:cNvSpPr txBox="1"/>
          <p:nvPr/>
        </p:nvSpPr>
        <p:spPr>
          <a:xfrm>
            <a:off x="8333937" y="654572"/>
            <a:ext cx="489570" cy="1015663"/>
          </a:xfrm>
          <a:prstGeom prst="rect">
            <a:avLst/>
          </a:prstGeom>
          <a:noFill/>
        </p:spPr>
        <p:txBody>
          <a:bodyPr wrap="square">
            <a:spAutoFit/>
          </a:bodyPr>
          <a:lstStyle/>
          <a:p>
            <a:r>
              <a:rPr lang="en-US" sz="6000" b="1" dirty="0">
                <a:solidFill>
                  <a:schemeClr val="bg1">
                    <a:lumMod val="50000"/>
                  </a:schemeClr>
                </a:solidFill>
                <a:latin typeface="Source Sans Pro" panose="020B0503030403020204" pitchFamily="34" charset="0"/>
                <a:ea typeface="Source Sans Pro" panose="020B0503030403020204" pitchFamily="34" charset="0"/>
              </a:rPr>
              <a:t>?</a:t>
            </a:r>
          </a:p>
        </p:txBody>
      </p:sp>
      <p:cxnSp>
        <p:nvCxnSpPr>
          <p:cNvPr id="9" name="Straight Arrow Connector 8">
            <a:extLst>
              <a:ext uri="{FF2B5EF4-FFF2-40B4-BE49-F238E27FC236}">
                <a16:creationId xmlns:a16="http://schemas.microsoft.com/office/drawing/2014/main" id="{7851C38A-B35B-4483-3A20-2BFDCF58DA52}"/>
              </a:ext>
            </a:extLst>
          </p:cNvPr>
          <p:cNvCxnSpPr>
            <a:endCxn id="4" idx="1"/>
          </p:cNvCxnSpPr>
          <p:nvPr/>
        </p:nvCxnSpPr>
        <p:spPr>
          <a:xfrm flipV="1">
            <a:off x="5175016" y="1008516"/>
            <a:ext cx="1155423" cy="103934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05BFEC0-678D-361F-951C-E10E8B305F7C}"/>
              </a:ext>
            </a:extLst>
          </p:cNvPr>
          <p:cNvCxnSpPr>
            <a:cxnSpLocks/>
          </p:cNvCxnSpPr>
          <p:nvPr/>
        </p:nvCxnSpPr>
        <p:spPr>
          <a:xfrm flipV="1">
            <a:off x="5175016" y="1507076"/>
            <a:ext cx="1341344" cy="54078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B13797-5140-BB09-1108-17A4F065786E}"/>
              </a:ext>
            </a:extLst>
          </p:cNvPr>
          <p:cNvCxnSpPr>
            <a:cxnSpLocks/>
            <a:endCxn id="6" idx="1"/>
          </p:cNvCxnSpPr>
          <p:nvPr/>
        </p:nvCxnSpPr>
        <p:spPr>
          <a:xfrm flipV="1">
            <a:off x="5175016" y="1832419"/>
            <a:ext cx="1422156" cy="20751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121E27E-0223-37FF-AEAA-54892A052729}"/>
              </a:ext>
            </a:extLst>
          </p:cNvPr>
          <p:cNvPicPr>
            <a:picLocks noChangeAspect="1"/>
          </p:cNvPicPr>
          <p:nvPr/>
        </p:nvPicPr>
        <p:blipFill>
          <a:blip r:embed="rId3"/>
          <a:stretch>
            <a:fillRect/>
          </a:stretch>
        </p:blipFill>
        <p:spPr>
          <a:xfrm>
            <a:off x="1872253" y="2399905"/>
            <a:ext cx="2854109" cy="1765101"/>
          </a:xfrm>
          <a:prstGeom prst="rect">
            <a:avLst/>
          </a:prstGeom>
        </p:spPr>
      </p:pic>
      <p:pic>
        <p:nvPicPr>
          <p:cNvPr id="13" name="Picture 12">
            <a:extLst>
              <a:ext uri="{FF2B5EF4-FFF2-40B4-BE49-F238E27FC236}">
                <a16:creationId xmlns:a16="http://schemas.microsoft.com/office/drawing/2014/main" id="{F1059810-15B3-B255-582E-5B582E1F9919}"/>
              </a:ext>
            </a:extLst>
          </p:cNvPr>
          <p:cNvPicPr>
            <a:picLocks noChangeAspect="1"/>
          </p:cNvPicPr>
          <p:nvPr/>
        </p:nvPicPr>
        <p:blipFill>
          <a:blip r:embed="rId4"/>
          <a:stretch>
            <a:fillRect/>
          </a:stretch>
        </p:blipFill>
        <p:spPr>
          <a:xfrm>
            <a:off x="1103771" y="2335643"/>
            <a:ext cx="2854109" cy="1765100"/>
          </a:xfrm>
          <a:prstGeom prst="rect">
            <a:avLst/>
          </a:prstGeom>
        </p:spPr>
      </p:pic>
      <p:pic>
        <p:nvPicPr>
          <p:cNvPr id="14" name="Picture 13">
            <a:extLst>
              <a:ext uri="{FF2B5EF4-FFF2-40B4-BE49-F238E27FC236}">
                <a16:creationId xmlns:a16="http://schemas.microsoft.com/office/drawing/2014/main" id="{DBF5964F-FD50-6B7F-4D85-7EF924F99F54}"/>
              </a:ext>
            </a:extLst>
          </p:cNvPr>
          <p:cNvPicPr>
            <a:picLocks noChangeAspect="1"/>
          </p:cNvPicPr>
          <p:nvPr/>
        </p:nvPicPr>
        <p:blipFill>
          <a:blip r:embed="rId5"/>
          <a:stretch>
            <a:fillRect/>
          </a:stretch>
        </p:blipFill>
        <p:spPr>
          <a:xfrm>
            <a:off x="5494844" y="2271380"/>
            <a:ext cx="3061930" cy="1893626"/>
          </a:xfrm>
          <a:prstGeom prst="rect">
            <a:avLst/>
          </a:prstGeom>
        </p:spPr>
      </p:pic>
      <p:sp>
        <p:nvSpPr>
          <p:cNvPr id="15" name="TextBox 14">
            <a:extLst>
              <a:ext uri="{FF2B5EF4-FFF2-40B4-BE49-F238E27FC236}">
                <a16:creationId xmlns:a16="http://schemas.microsoft.com/office/drawing/2014/main" id="{21818839-2A4E-98DD-DD9E-610E4C549600}"/>
              </a:ext>
            </a:extLst>
          </p:cNvPr>
          <p:cNvSpPr txBox="1"/>
          <p:nvPr/>
        </p:nvSpPr>
        <p:spPr>
          <a:xfrm>
            <a:off x="171050" y="4928056"/>
            <a:ext cx="7327922" cy="215444"/>
          </a:xfrm>
          <a:prstGeom prst="rect">
            <a:avLst/>
          </a:prstGeom>
          <a:solidFill>
            <a:srgbClr val="BFBFBF">
              <a:alpha val="50196"/>
            </a:srgbClr>
          </a:solidFill>
        </p:spPr>
        <p:txBody>
          <a:bodyPr wrap="square" rtlCol="0">
            <a:spAutoFit/>
          </a:bodyPr>
          <a:lstStyle/>
          <a:p>
            <a:r>
              <a:rPr lang="en-US" sz="800" dirty="0">
                <a:latin typeface="Source Sans Pro" panose="020B0503030403020204" pitchFamily="34" charset="0"/>
                <a:ea typeface="Source Sans Pro" panose="020B0503030403020204" pitchFamily="34" charset="0"/>
                <a:cs typeface="Arial" panose="020B0604020202020204" pitchFamily="34" charset="0"/>
              </a:rPr>
              <a:t>References:	</a:t>
            </a:r>
            <a:r>
              <a:rPr lang="en-GB" sz="800" u="sng" dirty="0">
                <a:solidFill>
                  <a:srgbClr val="0563C1"/>
                </a:solidFill>
                <a:effectLst/>
                <a:latin typeface="Source Sans Pro" panose="020B0503030403020204" pitchFamily="34" charset="0"/>
                <a:ea typeface="Source Sans Pro" panose="020B0503030403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https://www.ahajournals.org/doi/10.1161/01.STR.0000105933.16654.B4</a:t>
            </a:r>
            <a:r>
              <a:rPr lang="en-GB" sz="800" dirty="0">
                <a:effectLst/>
                <a:latin typeface="Source Sans Pro" panose="020B0503030403020204" pitchFamily="34" charset="0"/>
                <a:ea typeface="Source Sans Pro" panose="020B0503030403020204" pitchFamily="34" charset="0"/>
                <a:cs typeface="Arial" panose="020B0604020202020204" pitchFamily="34" charset="0"/>
              </a:rPr>
              <a:t>  &amp;  </a:t>
            </a:r>
            <a:r>
              <a:rPr lang="en-US" sz="800" dirty="0">
                <a:latin typeface="Source Sans Pro" panose="020B0503030403020204" pitchFamily="34" charset="0"/>
                <a:ea typeface="Source Sans Pro" panose="020B0503030403020204" pitchFamily="34" charset="0"/>
                <a:cs typeface="Arial" panose="020B0604020202020204" pitchFamily="34" charset="0"/>
                <a:hlinkClick r:id="rId7"/>
              </a:rPr>
              <a:t>https://www.frontiersin.org/articles/10.3389/fneur.2012.00078/full</a:t>
            </a:r>
            <a:endParaRPr lang="en-GB" sz="800" u="sng" dirty="0">
              <a:solidFill>
                <a:srgbClr val="0563C1"/>
              </a:solidFill>
              <a:effectLst/>
              <a:latin typeface="Source Sans Pro" panose="020B0503030403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2514724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40D5-8723-A886-B246-6661AE2D7FE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A49E256-3EC2-83B4-3573-6F594B179111}"/>
              </a:ext>
            </a:extLst>
          </p:cNvPr>
          <p:cNvSpPr>
            <a:spLocks noGrp="1"/>
          </p:cNvSpPr>
          <p:nvPr>
            <p:ph type="body" idx="1"/>
          </p:nvPr>
        </p:nvSpPr>
        <p:spPr/>
        <p:txBody>
          <a:bodyPr/>
          <a:lstStyle/>
          <a:p>
            <a:r>
              <a:rPr lang="en-US" dirty="0"/>
              <a:t>The above slide on sex is the one to run statistics on if there is time. </a:t>
            </a:r>
          </a:p>
          <a:p>
            <a:endParaRPr lang="en-US" dirty="0"/>
          </a:p>
        </p:txBody>
      </p:sp>
    </p:spTree>
    <p:extLst>
      <p:ext uri="{BB962C8B-B14F-4D97-AF65-F5344CB8AC3E}">
        <p14:creationId xmlns:p14="http://schemas.microsoft.com/office/powerpoint/2010/main" val="3142719433"/>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96282B1E-805F-5641-BBAB-CDDD53E75CFB}">
  <we:reference id="wa104295828" version="1.9.0.0" store="en-GB"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4z4az-fiona-carson.shinyapps.io/cvd_hb_ca_maps&quot;,&quot;values&quot;:{},&quot;data&quot;:{&quot;uri&quot;:&quot;e4z4az-fiona-carson.shinyapps.io/cvd_hb_ca_maps&quot;},&quot;secure&quot;:false}],&quot;name&quot;:&quot;e4z4az-fiona-carson.shinyapps.io/cvd_hb_ca_map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289</TotalTime>
  <Words>1481</Words>
  <Application>Microsoft Macintosh PowerPoint</Application>
  <PresentationFormat>On-screen Show (16:9)</PresentationFormat>
  <Paragraphs>184</Paragraphs>
  <Slides>28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ArialMT</vt:lpstr>
      <vt:lpstr>Helvetica Neue</vt:lpstr>
      <vt:lpstr>Oswald</vt:lpstr>
      <vt:lpstr>Source Sans Pro</vt:lpstr>
      <vt:lpstr>Quince template</vt:lpstr>
      <vt:lpstr>Cerebrovascular Disease in Scotland Statistics and Modeling </vt:lpstr>
      <vt:lpstr>Outline</vt:lpstr>
      <vt:lpstr>Introduction – Cerebrovascular Disease</vt:lpstr>
      <vt:lpstr>Introduction – CVD in Scotland</vt:lpstr>
      <vt:lpstr>Introduction – CVD Data</vt:lpstr>
      <vt:lpstr>Most Common Type of CVD</vt:lpstr>
      <vt:lpstr>Type of CVD by Age</vt:lpstr>
      <vt:lpstr>Type of CVD by Sex</vt:lpstr>
      <vt:lpstr>PowerPoint Presentation</vt:lpstr>
      <vt:lpstr>Mortality by Sex</vt:lpstr>
      <vt:lpstr>Health Board Information</vt:lpstr>
      <vt:lpstr>Discharges by Health Board</vt:lpstr>
      <vt:lpstr>Incidences by Health Board?</vt:lpstr>
      <vt:lpstr>Mortality by Health Board</vt:lpstr>
      <vt:lpstr>The (Long!) Journey to a “Beautiful” Model</vt:lpstr>
      <vt:lpstr>Multiple Linear Regression –  What to Build Model on?</vt:lpstr>
      <vt:lpstr>PowerPoint Presentation</vt:lpstr>
      <vt:lpstr>AIC and BIC</vt:lpstr>
      <vt:lpstr>Real vs Model Predicted Values</vt:lpstr>
      <vt:lpstr>Predicting the Future</vt:lpstr>
      <vt:lpstr>Predicting the Future</vt:lpstr>
      <vt:lpstr>Ways to Improve Model</vt:lpstr>
      <vt:lpstr>Conclusions</vt:lpstr>
      <vt:lpstr>Future Work</vt:lpstr>
      <vt:lpstr>Appendix 1 – Model Information</vt:lpstr>
      <vt:lpstr>Appendix 2 – R2 in CVD Field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Damien Carson</cp:lastModifiedBy>
  <cp:revision>21</cp:revision>
  <dcterms:modified xsi:type="dcterms:W3CDTF">2023-02-19T19:13:32Z</dcterms:modified>
</cp:coreProperties>
</file>